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notesMasterIdLst>
    <p:notesMasterId r:id="rId54"/>
  </p:notesMasterIdLst>
  <p:sldIdLst>
    <p:sldId id="452" r:id="rId3"/>
    <p:sldId id="257" r:id="rId4"/>
    <p:sldId id="258" r:id="rId5"/>
    <p:sldId id="453" r:id="rId6"/>
    <p:sldId id="260" r:id="rId7"/>
    <p:sldId id="261" r:id="rId8"/>
    <p:sldId id="262" r:id="rId9"/>
    <p:sldId id="263" r:id="rId10"/>
    <p:sldId id="264" r:id="rId11"/>
    <p:sldId id="265" r:id="rId12"/>
    <p:sldId id="454" r:id="rId13"/>
    <p:sldId id="267" r:id="rId14"/>
    <p:sldId id="476" r:id="rId15"/>
    <p:sldId id="475" r:id="rId16"/>
    <p:sldId id="269" r:id="rId17"/>
    <p:sldId id="501" r:id="rId18"/>
    <p:sldId id="597" r:id="rId19"/>
    <p:sldId id="598" r:id="rId20"/>
    <p:sldId id="599" r:id="rId21"/>
    <p:sldId id="600" r:id="rId22"/>
    <p:sldId id="601" r:id="rId23"/>
    <p:sldId id="602" r:id="rId24"/>
    <p:sldId id="603" r:id="rId25"/>
    <p:sldId id="604" r:id="rId26"/>
    <p:sldId id="605" r:id="rId27"/>
    <p:sldId id="606" r:id="rId28"/>
    <p:sldId id="607" r:id="rId29"/>
    <p:sldId id="608" r:id="rId30"/>
    <p:sldId id="609" r:id="rId31"/>
    <p:sldId id="610" r:id="rId32"/>
    <p:sldId id="611" r:id="rId33"/>
    <p:sldId id="612" r:id="rId34"/>
    <p:sldId id="613" r:id="rId35"/>
    <p:sldId id="614" r:id="rId36"/>
    <p:sldId id="615" r:id="rId37"/>
    <p:sldId id="616" r:id="rId38"/>
    <p:sldId id="617" r:id="rId39"/>
    <p:sldId id="618" r:id="rId40"/>
    <p:sldId id="619" r:id="rId41"/>
    <p:sldId id="620" r:id="rId42"/>
    <p:sldId id="621" r:id="rId43"/>
    <p:sldId id="622" r:id="rId44"/>
    <p:sldId id="623" r:id="rId45"/>
    <p:sldId id="624" r:id="rId46"/>
    <p:sldId id="625" r:id="rId47"/>
    <p:sldId id="626" r:id="rId48"/>
    <p:sldId id="520" r:id="rId49"/>
    <p:sldId id="270" r:id="rId50"/>
    <p:sldId id="281" r:id="rId51"/>
    <p:sldId id="304" r:id="rId52"/>
    <p:sldId id="325" r:id="rId53"/>
  </p:sldIdLst>
  <p:sldSz cx="12192000" cy="6858000"/>
  <p:notesSz cx="7559675" cy="10691813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-372" y="-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tableStyles" Target="tableStyles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theme" Target="theme/theme1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49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281488" y="0"/>
            <a:ext cx="3276600" cy="5349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20F265-7777-4D60-9437-BBD191420206}" type="datetimeFigureOut">
              <a:rPr lang="ko-KR" altLang="en-US" smtClean="0"/>
              <a:t>2020-02-25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15900" y="801688"/>
            <a:ext cx="7127875" cy="40100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55650" y="5078413"/>
            <a:ext cx="6048375" cy="48117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0155238"/>
            <a:ext cx="3276600" cy="534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281488" y="10155238"/>
            <a:ext cx="3276600" cy="534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5B60AD-DC1F-443E-ADE9-9148CE1181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55222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72271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72271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72271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72271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72271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72271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72271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72271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72271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002992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002992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5900" y="801688"/>
            <a:ext cx="7127875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722716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0029925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0029925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722716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722716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722716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722716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722716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722716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722716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72271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722716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863236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72271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72271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72271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5900" y="801688"/>
            <a:ext cx="7127875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72271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72271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72271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806EDB3-AE2D-48EC-95AA-65CAE85E2C33}" type="datetimeFigureOut">
              <a:rPr lang="ko-KR" altLang="en-US" smtClean="0"/>
              <a:t>2020-02-25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2FDB46B-B471-4EBC-9E5A-C2E3A4B953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501530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1523880" y="1122480"/>
            <a:ext cx="9143280" cy="11064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72C3D53-FEDF-49EC-8F65-FFFC138B637E}" type="datetimeFigureOut">
              <a:rPr lang="ko-KR" altLang="en-US" smtClean="0"/>
              <a:t>2020-02-25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958012F-AD90-4D38-8487-7304595DC7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97906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1523880" y="1122480"/>
            <a:ext cx="9143280" cy="11064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1800" b="0" strike="noStrike" spc="-1">
                <a:latin typeface="Noto Sans CJK JP"/>
              </a:rPr>
              <a:t>제목 텍스트의 서식을 편집하려면 클릭하십시오.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Noto Sans CJK JP"/>
              </a:rPr>
              <a:t>개요 텍스트의 서식을 편집하려면 클릭하십시오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Noto Sans CJK JP"/>
              </a:rPr>
              <a:t>2번째 개요 수준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Noto Sans CJK JP"/>
              </a:rPr>
              <a:t>3번째 개요 수준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Noto Sans CJK JP"/>
              </a:rPr>
              <a:t>4번째 개요 수준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Noto Sans CJK JP"/>
              </a:rPr>
              <a:t>5번째 개요 수준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Noto Sans CJK JP"/>
              </a:rPr>
              <a:t>6번째 개요 수준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Noto Sans CJK JP"/>
              </a:rPr>
              <a:t>7번째 개요 수준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74" r:id="rId1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latin typeface="Noto Sans CJK JP"/>
              </a:rPr>
              <a:t>제목 텍스트의 서식을 편집하려면 클릭하십시오.</a:t>
            </a: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Noto Sans CJK JP"/>
              </a:rPr>
              <a:t>개요 텍스트의 서식을 편집하려면 클릭하십시오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Noto Sans CJK JP"/>
              </a:rPr>
              <a:t>2번째 개요 수준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Noto Sans CJK JP"/>
              </a:rPr>
              <a:t>3번째 개요 수준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Noto Sans CJK JP"/>
              </a:rPr>
              <a:t>4번째 개요 수준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Noto Sans CJK JP"/>
              </a:rPr>
              <a:t>5번째 개요 수준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Noto Sans CJK JP"/>
              </a:rPr>
              <a:t>6번째 개요 수준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Noto Sans CJK JP"/>
              </a:rPr>
              <a:t>7번째 개요 수준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5" r:id="rId1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3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39.png"/><Relationship Id="rId4" Type="http://schemas.openxmlformats.org/officeDocument/2006/relationships/image" Target="../media/image37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42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7.png"/><Relationship Id="rId7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.png"/><Relationship Id="rId4" Type="http://schemas.openxmlformats.org/officeDocument/2006/relationships/image" Target="../media/image8.png"/><Relationship Id="rId9" Type="http://schemas.openxmlformats.org/officeDocument/2006/relationships/image" Target="../media/image1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47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49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ezenteam2.github.io/EzenCrowdFunding/gr2_ysh/user/index02.html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5836023" y="584480"/>
            <a:ext cx="4831976" cy="2387600"/>
          </a:xfrm>
        </p:spPr>
        <p:txBody>
          <a:bodyPr/>
          <a:lstStyle/>
          <a:p>
            <a:r>
              <a:rPr lang="en-US" altLang="ko-KR" dirty="0" smtClean="0"/>
              <a:t>CROWD FUNDING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9236577" y="3826120"/>
            <a:ext cx="1207477" cy="2618642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2</a:t>
            </a:r>
            <a:r>
              <a:rPr lang="ko-KR" altLang="en-US" dirty="0" smtClean="0"/>
              <a:t>조</a:t>
            </a:r>
            <a:endParaRPr lang="en-US" altLang="ko-KR" dirty="0" smtClean="0"/>
          </a:p>
          <a:p>
            <a:r>
              <a:rPr lang="ko-KR" altLang="en-US" dirty="0" err="1"/>
              <a:t>권기범</a:t>
            </a:r>
            <a:endParaRPr lang="ko-KR" altLang="en-US" dirty="0"/>
          </a:p>
          <a:p>
            <a:r>
              <a:rPr lang="ko-KR" altLang="en-US" dirty="0" err="1" smtClean="0"/>
              <a:t>김용승</a:t>
            </a:r>
            <a:endParaRPr lang="en-US" altLang="ko-KR" dirty="0" smtClean="0"/>
          </a:p>
          <a:p>
            <a:r>
              <a:rPr lang="ko-KR" altLang="en-US" dirty="0" smtClean="0"/>
              <a:t>김현태</a:t>
            </a:r>
            <a:endParaRPr lang="en-US" altLang="ko-KR" dirty="0" smtClean="0"/>
          </a:p>
          <a:p>
            <a:r>
              <a:rPr lang="ko-KR" altLang="en-US" dirty="0" err="1" smtClean="0"/>
              <a:t>유서희</a:t>
            </a:r>
            <a:endParaRPr lang="en-US" altLang="ko-KR" dirty="0" smtClean="0"/>
          </a:p>
          <a:p>
            <a:r>
              <a:rPr lang="ko-KR" altLang="en-US" dirty="0" err="1" smtClean="0"/>
              <a:t>이형준</a:t>
            </a:r>
            <a:endParaRPr lang="en-US" altLang="ko-KR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925" y="996462"/>
            <a:ext cx="4762500" cy="47625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996354" y="3112477"/>
            <a:ext cx="5037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SNS</a:t>
            </a:r>
            <a:r>
              <a:rPr lang="ko-KR" altLang="en-US" dirty="0" smtClean="0"/>
              <a:t>를 통한 다수로부터 소규모 후원</a:t>
            </a:r>
            <a:r>
              <a:rPr lang="en-US" altLang="ko-KR" dirty="0" smtClean="0"/>
              <a:t>, </a:t>
            </a:r>
            <a:r>
              <a:rPr lang="ko-KR" altLang="en-US" dirty="0" smtClean="0"/>
              <a:t>투자 모음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55967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그림 3"/>
          <p:cNvPicPr/>
          <p:nvPr/>
        </p:nvPicPr>
        <p:blipFill>
          <a:blip r:embed="rId2"/>
          <a:stretch/>
        </p:blipFill>
        <p:spPr>
          <a:xfrm>
            <a:off x="2160" y="0"/>
            <a:ext cx="12186720" cy="6857280"/>
          </a:xfrm>
          <a:prstGeom prst="rect">
            <a:avLst/>
          </a:prstGeom>
          <a:ln>
            <a:noFill/>
          </a:ln>
        </p:spPr>
      </p:pic>
      <p:sp>
        <p:nvSpPr>
          <p:cNvPr id="177" name="CustomShape 1"/>
          <p:cNvSpPr/>
          <p:nvPr/>
        </p:nvSpPr>
        <p:spPr>
          <a:xfrm>
            <a:off x="838080" y="162000"/>
            <a:ext cx="10514880" cy="886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맑은 고딕"/>
              </a:rPr>
              <a:t>3. 요구 사항 분석</a:t>
            </a:r>
            <a:endParaRPr lang="en-US" sz="4400" b="0" strike="noStrike" spc="-1">
              <a:latin typeface="Noto Sans CJK JP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66" y="1244359"/>
            <a:ext cx="11969707" cy="4368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48" y="0"/>
            <a:ext cx="12187410" cy="6858000"/>
          </a:xfrm>
          <a:prstGeom prst="rect">
            <a:avLst/>
          </a:prstGeom>
        </p:spPr>
      </p:pic>
      <p:grpSp>
        <p:nvGrpSpPr>
          <p:cNvPr id="78" name="그룹 77"/>
          <p:cNvGrpSpPr/>
          <p:nvPr/>
        </p:nvGrpSpPr>
        <p:grpSpPr>
          <a:xfrm>
            <a:off x="739728" y="1293495"/>
            <a:ext cx="11449977" cy="5374005"/>
            <a:chOff x="739728" y="1293495"/>
            <a:chExt cx="11449977" cy="5374005"/>
          </a:xfrm>
        </p:grpSpPr>
        <p:cxnSp>
          <p:nvCxnSpPr>
            <p:cNvPr id="68" name="직선 화살표 연결선 67"/>
            <p:cNvCxnSpPr>
              <a:stCxn id="48" idx="3"/>
              <a:endCxn id="66" idx="1"/>
            </p:cNvCxnSpPr>
            <p:nvPr/>
          </p:nvCxnSpPr>
          <p:spPr>
            <a:xfrm>
              <a:off x="937091" y="1729698"/>
              <a:ext cx="1165482" cy="513348"/>
            </a:xfrm>
            <a:prstGeom prst="straightConnector1">
              <a:avLst/>
            </a:prstGeom>
            <a:ln w="19050">
              <a:solidFill>
                <a:schemeClr val="accent2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" name="그룹 16"/>
            <p:cNvGrpSpPr/>
            <p:nvPr/>
          </p:nvGrpSpPr>
          <p:grpSpPr>
            <a:xfrm>
              <a:off x="739728" y="1293495"/>
              <a:ext cx="11449977" cy="5374005"/>
              <a:chOff x="739728" y="1293495"/>
              <a:chExt cx="11449977" cy="5374005"/>
            </a:xfrm>
          </p:grpSpPr>
          <p:pic>
            <p:nvPicPr>
              <p:cNvPr id="25" name="Google Shape;60;p13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11167713" y="2468731"/>
                <a:ext cx="708000" cy="119688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6" name="Google Shape;63;p13"/>
              <p:cNvSpPr/>
              <p:nvPr/>
            </p:nvSpPr>
            <p:spPr>
              <a:xfrm>
                <a:off x="2102573" y="5319995"/>
                <a:ext cx="2583200" cy="390170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97" tIns="121897" rIns="121897" bIns="121897" anchor="ctr" anchorCtr="0">
                <a:noAutofit/>
              </a:bodyPr>
              <a:lstStyle/>
              <a:p>
                <a:pPr algn="ctr"/>
                <a:r>
                  <a:rPr lang="ko" altLang="en-US" sz="1300" dirty="0" smtClean="0"/>
                  <a:t>로그인 </a:t>
                </a:r>
                <a:r>
                  <a:rPr lang="en-US" altLang="ko" sz="1300" dirty="0" smtClean="0"/>
                  <a:t>/ </a:t>
                </a:r>
                <a:r>
                  <a:rPr lang="ko" altLang="en-US" sz="1300" dirty="0" smtClean="0"/>
                  <a:t>회원가입</a:t>
                </a:r>
                <a:endParaRPr sz="1300" dirty="0"/>
              </a:p>
            </p:txBody>
          </p:sp>
          <p:sp>
            <p:nvSpPr>
              <p:cNvPr id="28" name="Google Shape;65;p13"/>
              <p:cNvSpPr/>
              <p:nvPr/>
            </p:nvSpPr>
            <p:spPr>
              <a:xfrm>
                <a:off x="2102573" y="2986692"/>
                <a:ext cx="2583200" cy="390170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97" tIns="121897" rIns="121897" bIns="121897" anchor="ctr" anchorCtr="0">
                <a:noAutofit/>
              </a:bodyPr>
              <a:lstStyle/>
              <a:p>
                <a:pPr algn="ctr"/>
                <a:r>
                  <a:rPr lang="ko-KR" altLang="en-US" sz="1300" dirty="0"/>
                  <a:t>관심 프로젝트 등록</a:t>
                </a:r>
                <a:endParaRPr sz="1300" dirty="0"/>
              </a:p>
            </p:txBody>
          </p:sp>
          <p:sp>
            <p:nvSpPr>
              <p:cNvPr id="32" name="Google Shape;69;p13"/>
              <p:cNvSpPr/>
              <p:nvPr/>
            </p:nvSpPr>
            <p:spPr>
              <a:xfrm>
                <a:off x="2102573" y="3920013"/>
                <a:ext cx="2583200" cy="390170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97" tIns="121897" rIns="121897" bIns="121897" anchor="ctr" anchorCtr="0">
                <a:noAutofit/>
              </a:bodyPr>
              <a:lstStyle/>
              <a:p>
                <a:pPr algn="ctr"/>
                <a:r>
                  <a:rPr lang="ko-KR" altLang="en-US" sz="1300" dirty="0" smtClean="0">
                    <a:solidFill>
                      <a:schemeClr val="dk1"/>
                    </a:solidFill>
                  </a:rPr>
                  <a:t>프로젝트 신고</a:t>
                </a:r>
                <a:endParaRPr sz="1300" dirty="0">
                  <a:solidFill>
                    <a:schemeClr val="dk1"/>
                  </a:solidFill>
                </a:endParaRPr>
              </a:p>
            </p:txBody>
          </p:sp>
          <p:sp>
            <p:nvSpPr>
              <p:cNvPr id="33" name="Google Shape;70;p13"/>
              <p:cNvSpPr/>
              <p:nvPr/>
            </p:nvSpPr>
            <p:spPr>
              <a:xfrm>
                <a:off x="2102573" y="4853335"/>
                <a:ext cx="2583200" cy="390170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97" tIns="121897" rIns="121897" bIns="121897" anchor="ctr" anchorCtr="0">
                <a:noAutofit/>
              </a:bodyPr>
              <a:lstStyle/>
              <a:p>
                <a:pPr algn="ctr"/>
                <a:r>
                  <a:rPr lang="ko-KR" altLang="en-US" sz="1300" dirty="0" smtClean="0"/>
                  <a:t>예치금 결제</a:t>
                </a:r>
                <a:endParaRPr sz="1300" dirty="0"/>
              </a:p>
            </p:txBody>
          </p:sp>
          <p:sp>
            <p:nvSpPr>
              <p:cNvPr id="34" name="Google Shape;71;p13"/>
              <p:cNvSpPr txBox="1"/>
              <p:nvPr/>
            </p:nvSpPr>
            <p:spPr>
              <a:xfrm>
                <a:off x="10853705" y="3606014"/>
                <a:ext cx="1336000" cy="27589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897" tIns="121897" rIns="121897" bIns="121897" anchor="t" anchorCtr="0">
                <a:noAutofit/>
              </a:bodyPr>
              <a:lstStyle/>
              <a:p>
                <a:pPr algn="ctr"/>
                <a:r>
                  <a:rPr lang="ko" altLang="en-US" sz="1300" b="1"/>
                  <a:t>관리자</a:t>
                </a:r>
                <a:endParaRPr sz="1300" b="1"/>
              </a:p>
            </p:txBody>
          </p:sp>
          <p:sp>
            <p:nvSpPr>
              <p:cNvPr id="35" name="Google Shape;73;p13"/>
              <p:cNvSpPr/>
              <p:nvPr/>
            </p:nvSpPr>
            <p:spPr>
              <a:xfrm>
                <a:off x="2102573" y="5786659"/>
                <a:ext cx="2583200" cy="390170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97" tIns="121897" rIns="121897" bIns="121897" anchor="ctr" anchorCtr="0">
                <a:noAutofit/>
              </a:bodyPr>
              <a:lstStyle/>
              <a:p>
                <a:pPr algn="ctr"/>
                <a:r>
                  <a:rPr lang="ko" altLang="en-US" sz="1300" dirty="0" smtClean="0"/>
                  <a:t>개인정보관리</a:t>
                </a:r>
                <a:endParaRPr sz="1300" dirty="0"/>
              </a:p>
            </p:txBody>
          </p:sp>
          <p:sp>
            <p:nvSpPr>
              <p:cNvPr id="36" name="Google Shape;74;p13"/>
              <p:cNvSpPr/>
              <p:nvPr/>
            </p:nvSpPr>
            <p:spPr>
              <a:xfrm>
                <a:off x="4944467" y="6362363"/>
                <a:ext cx="1336000" cy="305137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97" tIns="121897" rIns="121897" bIns="121897" anchor="ctr" anchorCtr="0">
                <a:noAutofit/>
              </a:bodyPr>
              <a:lstStyle/>
              <a:p>
                <a:pPr algn="ctr"/>
                <a:r>
                  <a:rPr lang="ko" altLang="en-US" sz="1300" dirty="0"/>
                  <a:t>실시간 채팅</a:t>
                </a:r>
                <a:endParaRPr sz="1300" dirty="0"/>
              </a:p>
            </p:txBody>
          </p:sp>
          <p:cxnSp>
            <p:nvCxnSpPr>
              <p:cNvPr id="37" name="Google Shape;101;p13"/>
              <p:cNvCxnSpPr>
                <a:stCxn id="25" idx="1"/>
                <a:endCxn id="39" idx="3"/>
              </p:cNvCxnSpPr>
              <p:nvPr/>
            </p:nvCxnSpPr>
            <p:spPr>
              <a:xfrm flipH="1" flipV="1">
                <a:off x="10111979" y="1825295"/>
                <a:ext cx="1055734" cy="1241877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6">
                    <a:lumMod val="50000"/>
                  </a:schemeClr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sp>
            <p:nvSpPr>
              <p:cNvPr id="38" name="Google Shape;78;p13"/>
              <p:cNvSpPr/>
              <p:nvPr/>
            </p:nvSpPr>
            <p:spPr>
              <a:xfrm>
                <a:off x="2102573" y="4386674"/>
                <a:ext cx="2583200" cy="390170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97" tIns="121897" rIns="121897" bIns="121897" anchor="ctr" anchorCtr="0">
                <a:noAutofit/>
              </a:bodyPr>
              <a:lstStyle/>
              <a:p>
                <a:pPr algn="ctr"/>
                <a:r>
                  <a:rPr lang="ko-KR" altLang="en-US" sz="1300" dirty="0"/>
                  <a:t>게시판 확인</a:t>
                </a:r>
                <a:endParaRPr lang="en-US" altLang="ko-KR" sz="1300" dirty="0"/>
              </a:p>
            </p:txBody>
          </p:sp>
          <p:sp>
            <p:nvSpPr>
              <p:cNvPr id="39" name="Google Shape;102;p13"/>
              <p:cNvSpPr/>
              <p:nvPr/>
            </p:nvSpPr>
            <p:spPr>
              <a:xfrm>
                <a:off x="8242379" y="1608909"/>
                <a:ext cx="1869600" cy="432771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97" tIns="121897" rIns="121897" bIns="121897" anchor="ctr" anchorCtr="0">
                <a:noAutofit/>
              </a:bodyPr>
              <a:lstStyle/>
              <a:p>
                <a:pPr algn="ctr"/>
                <a:r>
                  <a:rPr lang="ko" altLang="en-US" sz="1300"/>
                  <a:t>메인화면 관리</a:t>
                </a:r>
                <a:endParaRPr sz="1300"/>
              </a:p>
            </p:txBody>
          </p:sp>
          <p:sp>
            <p:nvSpPr>
              <p:cNvPr id="40" name="Google Shape;113;p13"/>
              <p:cNvSpPr/>
              <p:nvPr/>
            </p:nvSpPr>
            <p:spPr>
              <a:xfrm>
                <a:off x="8242379" y="3121106"/>
                <a:ext cx="1869600" cy="432771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97" tIns="121897" rIns="121897" bIns="121897" anchor="ctr" anchorCtr="0">
                <a:noAutofit/>
              </a:bodyPr>
              <a:lstStyle/>
              <a:p>
                <a:pPr algn="ctr"/>
                <a:r>
                  <a:rPr lang="ko-KR" altLang="en-US" sz="1300" dirty="0" smtClean="0"/>
                  <a:t>프로젝트 관리</a:t>
                </a:r>
                <a:endParaRPr sz="1300" dirty="0"/>
              </a:p>
            </p:txBody>
          </p:sp>
          <p:sp>
            <p:nvSpPr>
              <p:cNvPr id="41" name="Google Shape;98;p13"/>
              <p:cNvSpPr/>
              <p:nvPr/>
            </p:nvSpPr>
            <p:spPr>
              <a:xfrm>
                <a:off x="8242379" y="2322783"/>
                <a:ext cx="1869600" cy="432771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97" tIns="121897" rIns="121897" bIns="121897" anchor="ctr" anchorCtr="0">
                <a:noAutofit/>
              </a:bodyPr>
              <a:lstStyle/>
              <a:p>
                <a:pPr algn="ctr"/>
                <a:r>
                  <a:rPr lang="ko-KR" altLang="en-US" sz="1300" dirty="0" smtClean="0"/>
                  <a:t>결제 관리</a:t>
                </a:r>
                <a:endParaRPr sz="1300" dirty="0"/>
              </a:p>
            </p:txBody>
          </p:sp>
          <p:sp>
            <p:nvSpPr>
              <p:cNvPr id="42" name="Google Shape;114;p13"/>
              <p:cNvSpPr/>
              <p:nvPr/>
            </p:nvSpPr>
            <p:spPr>
              <a:xfrm>
                <a:off x="8242379" y="3877204"/>
                <a:ext cx="1869600" cy="432771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97" tIns="121897" rIns="121897" bIns="121897" anchor="ctr" anchorCtr="0">
                <a:noAutofit/>
              </a:bodyPr>
              <a:lstStyle/>
              <a:p>
                <a:pPr algn="ctr"/>
                <a:r>
                  <a:rPr lang="ko-KR" altLang="en-US" sz="1300" dirty="0" smtClean="0"/>
                  <a:t>통계</a:t>
                </a:r>
                <a:endParaRPr sz="1300" dirty="0"/>
              </a:p>
            </p:txBody>
          </p:sp>
          <p:cxnSp>
            <p:nvCxnSpPr>
              <p:cNvPr id="43" name="Google Shape;116;p13"/>
              <p:cNvCxnSpPr>
                <a:stCxn id="25" idx="1"/>
                <a:endCxn id="40" idx="3"/>
              </p:cNvCxnSpPr>
              <p:nvPr/>
            </p:nvCxnSpPr>
            <p:spPr>
              <a:xfrm flipH="1">
                <a:off x="10111979" y="3067172"/>
                <a:ext cx="1055734" cy="27032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6">
                    <a:lumMod val="50000"/>
                  </a:schemeClr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44" name="Google Shape;117;p13"/>
              <p:cNvCxnSpPr>
                <a:stCxn id="25" idx="1"/>
                <a:endCxn id="42" idx="3"/>
              </p:cNvCxnSpPr>
              <p:nvPr/>
            </p:nvCxnSpPr>
            <p:spPr>
              <a:xfrm flipH="1">
                <a:off x="10111979" y="3067172"/>
                <a:ext cx="1055734" cy="1026418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6">
                    <a:lumMod val="50000"/>
                  </a:schemeClr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45" name="Google Shape;118;p13"/>
              <p:cNvCxnSpPr>
                <a:stCxn id="25" idx="1"/>
                <a:endCxn id="41" idx="3"/>
              </p:cNvCxnSpPr>
              <p:nvPr/>
            </p:nvCxnSpPr>
            <p:spPr>
              <a:xfrm flipH="1" flipV="1">
                <a:off x="10111979" y="2539168"/>
                <a:ext cx="1055734" cy="528004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6">
                    <a:lumMod val="50000"/>
                  </a:schemeClr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sp>
            <p:nvSpPr>
              <p:cNvPr id="46" name="Google Shape;123;p13"/>
              <p:cNvSpPr/>
              <p:nvPr/>
            </p:nvSpPr>
            <p:spPr>
              <a:xfrm>
                <a:off x="8242379" y="5277395"/>
                <a:ext cx="1869600" cy="432771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97" tIns="121897" rIns="121897" bIns="121897" anchor="ctr" anchorCtr="0">
                <a:noAutofit/>
              </a:bodyPr>
              <a:lstStyle/>
              <a:p>
                <a:pPr algn="ctr"/>
                <a:r>
                  <a:rPr lang="ko-KR" altLang="en-US" sz="1300" dirty="0" smtClean="0"/>
                  <a:t>회원관리</a:t>
                </a:r>
                <a:endParaRPr sz="1300" dirty="0"/>
              </a:p>
            </p:txBody>
          </p:sp>
          <p:cxnSp>
            <p:nvCxnSpPr>
              <p:cNvPr id="47" name="Google Shape;126;p13"/>
              <p:cNvCxnSpPr>
                <a:stCxn id="25" idx="1"/>
                <a:endCxn id="46" idx="3"/>
              </p:cNvCxnSpPr>
              <p:nvPr/>
            </p:nvCxnSpPr>
            <p:spPr>
              <a:xfrm flipH="1">
                <a:off x="10111979" y="3067172"/>
                <a:ext cx="1055734" cy="2426608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6">
                    <a:lumMod val="50000"/>
                  </a:schemeClr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51" name="직선 화살표 연결선 50"/>
              <p:cNvCxnSpPr>
                <a:stCxn id="23" idx="3"/>
                <a:endCxn id="28" idx="1"/>
              </p:cNvCxnSpPr>
              <p:nvPr/>
            </p:nvCxnSpPr>
            <p:spPr>
              <a:xfrm flipV="1">
                <a:off x="937091" y="3181777"/>
                <a:ext cx="1165482" cy="802408"/>
              </a:xfrm>
              <a:prstGeom prst="straightConnector1">
                <a:avLst/>
              </a:prstGeom>
              <a:ln w="1905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직선 화살표 연결선 52"/>
              <p:cNvCxnSpPr>
                <a:stCxn id="23" idx="3"/>
                <a:endCxn id="32" idx="1"/>
              </p:cNvCxnSpPr>
              <p:nvPr/>
            </p:nvCxnSpPr>
            <p:spPr>
              <a:xfrm>
                <a:off x="937091" y="3984185"/>
                <a:ext cx="1165482" cy="130913"/>
              </a:xfrm>
              <a:prstGeom prst="straightConnector1">
                <a:avLst/>
              </a:prstGeom>
              <a:ln w="1905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직선 화살표 연결선 53"/>
              <p:cNvCxnSpPr>
                <a:stCxn id="23" idx="3"/>
                <a:endCxn id="38" idx="1"/>
              </p:cNvCxnSpPr>
              <p:nvPr/>
            </p:nvCxnSpPr>
            <p:spPr>
              <a:xfrm>
                <a:off x="937091" y="3984185"/>
                <a:ext cx="1165482" cy="597574"/>
              </a:xfrm>
              <a:prstGeom prst="straightConnector1">
                <a:avLst/>
              </a:prstGeom>
              <a:ln w="1905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직선 화살표 연결선 54"/>
              <p:cNvCxnSpPr>
                <a:stCxn id="23" idx="3"/>
                <a:endCxn id="33" idx="1"/>
              </p:cNvCxnSpPr>
              <p:nvPr/>
            </p:nvCxnSpPr>
            <p:spPr>
              <a:xfrm>
                <a:off x="937091" y="3984185"/>
                <a:ext cx="1165482" cy="1064235"/>
              </a:xfrm>
              <a:prstGeom prst="straightConnector1">
                <a:avLst/>
              </a:prstGeom>
              <a:ln w="1905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직선 화살표 연결선 55"/>
              <p:cNvCxnSpPr>
                <a:stCxn id="23" idx="3"/>
                <a:endCxn id="26" idx="1"/>
              </p:cNvCxnSpPr>
              <p:nvPr/>
            </p:nvCxnSpPr>
            <p:spPr>
              <a:xfrm>
                <a:off x="937091" y="3984185"/>
                <a:ext cx="1165482" cy="1530896"/>
              </a:xfrm>
              <a:prstGeom prst="straightConnector1">
                <a:avLst/>
              </a:prstGeom>
              <a:ln w="1905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직선 화살표 연결선 56"/>
              <p:cNvCxnSpPr>
                <a:stCxn id="23" idx="3"/>
                <a:endCxn id="35" idx="1"/>
              </p:cNvCxnSpPr>
              <p:nvPr/>
            </p:nvCxnSpPr>
            <p:spPr>
              <a:xfrm>
                <a:off x="937091" y="3984185"/>
                <a:ext cx="1165482" cy="1997559"/>
              </a:xfrm>
              <a:prstGeom prst="straightConnector1">
                <a:avLst/>
              </a:prstGeom>
              <a:ln w="1905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직선 화살표 연결선 59"/>
              <p:cNvCxnSpPr>
                <a:stCxn id="69" idx="1"/>
                <a:endCxn id="38" idx="3"/>
              </p:cNvCxnSpPr>
              <p:nvPr/>
            </p:nvCxnSpPr>
            <p:spPr>
              <a:xfrm flipH="1" flipV="1">
                <a:off x="4685773" y="4581759"/>
                <a:ext cx="3556606" cy="184437"/>
              </a:xfrm>
              <a:prstGeom prst="straightConnector1">
                <a:avLst/>
              </a:prstGeom>
              <a:ln w="19050">
                <a:solidFill>
                  <a:schemeClr val="accent6">
                    <a:lumMod val="5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직선 화살표 연결선 60"/>
              <p:cNvCxnSpPr>
                <a:stCxn id="41" idx="1"/>
                <a:endCxn id="31" idx="3"/>
              </p:cNvCxnSpPr>
              <p:nvPr/>
            </p:nvCxnSpPr>
            <p:spPr>
              <a:xfrm flipH="1" flipV="1">
                <a:off x="4685773" y="1765565"/>
                <a:ext cx="3556606" cy="773603"/>
              </a:xfrm>
              <a:prstGeom prst="straightConnector1">
                <a:avLst/>
              </a:prstGeom>
              <a:ln w="19050">
                <a:solidFill>
                  <a:schemeClr val="accent6">
                    <a:lumMod val="5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직선 화살표 연결선 61"/>
              <p:cNvCxnSpPr>
                <a:stCxn id="40" idx="1"/>
                <a:endCxn id="27" idx="3"/>
              </p:cNvCxnSpPr>
              <p:nvPr/>
            </p:nvCxnSpPr>
            <p:spPr>
              <a:xfrm flipH="1" flipV="1">
                <a:off x="4685773" y="2715116"/>
                <a:ext cx="3556606" cy="622376"/>
              </a:xfrm>
              <a:prstGeom prst="straightConnector1">
                <a:avLst/>
              </a:prstGeom>
              <a:ln w="19050">
                <a:solidFill>
                  <a:schemeClr val="accent6">
                    <a:lumMod val="5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직선 화살표 연결선 62"/>
              <p:cNvCxnSpPr>
                <a:stCxn id="40" idx="1"/>
                <a:endCxn id="28" idx="3"/>
              </p:cNvCxnSpPr>
              <p:nvPr/>
            </p:nvCxnSpPr>
            <p:spPr>
              <a:xfrm flipH="1" flipV="1">
                <a:off x="4685773" y="3181777"/>
                <a:ext cx="3556606" cy="155715"/>
              </a:xfrm>
              <a:prstGeom prst="straightConnector1">
                <a:avLst/>
              </a:prstGeom>
              <a:ln w="19050">
                <a:solidFill>
                  <a:schemeClr val="accent6">
                    <a:lumMod val="5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직선 화살표 연결선 63"/>
              <p:cNvCxnSpPr>
                <a:stCxn id="46" idx="1"/>
                <a:endCxn id="26" idx="3"/>
              </p:cNvCxnSpPr>
              <p:nvPr/>
            </p:nvCxnSpPr>
            <p:spPr>
              <a:xfrm flipH="1">
                <a:off x="4685773" y="5493780"/>
                <a:ext cx="3556606" cy="21300"/>
              </a:xfrm>
              <a:prstGeom prst="straightConnector1">
                <a:avLst/>
              </a:prstGeom>
              <a:ln w="19050">
                <a:solidFill>
                  <a:schemeClr val="accent6">
                    <a:lumMod val="5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직선 화살표 연결선 64"/>
              <p:cNvCxnSpPr>
                <a:stCxn id="46" idx="1"/>
                <a:endCxn id="35" idx="3"/>
              </p:cNvCxnSpPr>
              <p:nvPr/>
            </p:nvCxnSpPr>
            <p:spPr>
              <a:xfrm flipH="1">
                <a:off x="4685773" y="5493780"/>
                <a:ext cx="3556606" cy="487964"/>
              </a:xfrm>
              <a:prstGeom prst="straightConnector1">
                <a:avLst/>
              </a:prstGeom>
              <a:ln w="19050">
                <a:solidFill>
                  <a:schemeClr val="accent6">
                    <a:lumMod val="5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6" name="Google Shape;68;p13"/>
              <p:cNvSpPr/>
              <p:nvPr/>
            </p:nvSpPr>
            <p:spPr>
              <a:xfrm>
                <a:off x="2102573" y="2042551"/>
                <a:ext cx="2583200" cy="400989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97" tIns="121897" rIns="121897" bIns="121897" anchor="ctr" anchorCtr="0">
                <a:noAutofit/>
              </a:bodyPr>
              <a:lstStyle/>
              <a:p>
                <a:pPr algn="ctr">
                  <a:buClr>
                    <a:schemeClr val="dk1"/>
                  </a:buClr>
                  <a:buSzPts val="1100"/>
                </a:pPr>
                <a:r>
                  <a:rPr lang="ko-KR" altLang="en-US" sz="1300" dirty="0" smtClean="0"/>
                  <a:t>프로젝트 의견 교환</a:t>
                </a:r>
                <a:endParaRPr sz="1300" dirty="0"/>
              </a:p>
            </p:txBody>
          </p:sp>
          <p:cxnSp>
            <p:nvCxnSpPr>
              <p:cNvPr id="67" name="직선 화살표 연결선 66"/>
              <p:cNvCxnSpPr>
                <a:stCxn id="23" idx="3"/>
                <a:endCxn id="66" idx="1"/>
              </p:cNvCxnSpPr>
              <p:nvPr/>
            </p:nvCxnSpPr>
            <p:spPr>
              <a:xfrm flipV="1">
                <a:off x="937091" y="2243046"/>
                <a:ext cx="1165482" cy="1741139"/>
              </a:xfrm>
              <a:prstGeom prst="straightConnector1">
                <a:avLst/>
              </a:prstGeom>
              <a:ln w="1905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9" name="Google Shape;114;p13"/>
              <p:cNvSpPr/>
              <p:nvPr/>
            </p:nvSpPr>
            <p:spPr>
              <a:xfrm>
                <a:off x="8242379" y="4549811"/>
                <a:ext cx="1869600" cy="432771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97" tIns="121897" rIns="121897" bIns="121897" anchor="ctr" anchorCtr="0">
                <a:noAutofit/>
              </a:bodyPr>
              <a:lstStyle/>
              <a:p>
                <a:pPr algn="ctr"/>
                <a:r>
                  <a:rPr lang="ko-KR" altLang="en-US" sz="1300" dirty="0" smtClean="0"/>
                  <a:t>게시판 관리</a:t>
                </a:r>
                <a:endParaRPr sz="1300" dirty="0"/>
              </a:p>
            </p:txBody>
          </p:sp>
          <p:cxnSp>
            <p:nvCxnSpPr>
              <p:cNvPr id="70" name="직선 화살표 연결선 69"/>
              <p:cNvCxnSpPr>
                <a:stCxn id="40" idx="1"/>
                <a:endCxn id="30" idx="3"/>
              </p:cNvCxnSpPr>
              <p:nvPr/>
            </p:nvCxnSpPr>
            <p:spPr>
              <a:xfrm flipH="1" flipV="1">
                <a:off x="4685773" y="1293495"/>
                <a:ext cx="3556606" cy="2043996"/>
              </a:xfrm>
              <a:prstGeom prst="straightConnector1">
                <a:avLst/>
              </a:prstGeom>
              <a:ln w="19050">
                <a:solidFill>
                  <a:schemeClr val="accent6">
                    <a:lumMod val="5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꺾인 연결선 71"/>
              <p:cNvCxnSpPr>
                <a:stCxn id="49" idx="2"/>
                <a:endCxn id="36" idx="1"/>
              </p:cNvCxnSpPr>
              <p:nvPr/>
            </p:nvCxnSpPr>
            <p:spPr>
              <a:xfrm rot="16200000" flipH="1">
                <a:off x="1934055" y="3504518"/>
                <a:ext cx="1816086" cy="4204739"/>
              </a:xfrm>
              <a:prstGeom prst="bentConnector2">
                <a:avLst/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꺾인 연결선 72"/>
              <p:cNvCxnSpPr>
                <a:stCxn id="34" idx="2"/>
                <a:endCxn id="36" idx="3"/>
              </p:cNvCxnSpPr>
              <p:nvPr/>
            </p:nvCxnSpPr>
            <p:spPr>
              <a:xfrm rot="5400000">
                <a:off x="7584574" y="2577799"/>
                <a:ext cx="2633026" cy="5241238"/>
              </a:xfrm>
              <a:prstGeom prst="bentConnector2">
                <a:avLst/>
              </a:prstGeom>
              <a:ln w="19050">
                <a:solidFill>
                  <a:schemeClr val="accent6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" name="그룹 2"/>
          <p:cNvGrpSpPr/>
          <p:nvPr/>
        </p:nvGrpSpPr>
        <p:grpSpPr>
          <a:xfrm>
            <a:off x="367552" y="1098410"/>
            <a:ext cx="4330921" cy="3600435"/>
            <a:chOff x="367552" y="1098410"/>
            <a:chExt cx="4330921" cy="3600435"/>
          </a:xfrm>
        </p:grpSpPr>
        <p:pic>
          <p:nvPicPr>
            <p:cNvPr id="23" name="Google Shape;55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83091" y="3684964"/>
              <a:ext cx="354000" cy="59844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" name="Google Shape;58;p13"/>
            <p:cNvSpPr txBox="1"/>
            <p:nvPr/>
          </p:nvSpPr>
          <p:spPr>
            <a:xfrm>
              <a:off x="367552" y="1926861"/>
              <a:ext cx="745961" cy="5195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897" tIns="121897" rIns="121897" bIns="121897" anchor="t" anchorCtr="0">
              <a:noAutofit/>
            </a:bodyPr>
            <a:lstStyle/>
            <a:p>
              <a:pPr algn="ctr"/>
              <a:r>
                <a:rPr lang="ko-KR" altLang="en-US" sz="1300" b="1" dirty="0" smtClean="0"/>
                <a:t>메이커</a:t>
              </a:r>
              <a:endParaRPr lang="en-US" altLang="ko" sz="1300" b="1" dirty="0"/>
            </a:p>
            <a:p>
              <a:pPr algn="ctr"/>
              <a:r>
                <a:rPr lang="ko" altLang="en-US" sz="1300" b="1" dirty="0"/>
                <a:t>회원</a:t>
              </a:r>
              <a:endParaRPr sz="1300" b="1" dirty="0"/>
            </a:p>
          </p:txBody>
        </p:sp>
        <p:sp>
          <p:nvSpPr>
            <p:cNvPr id="27" name="Google Shape;64;p13"/>
            <p:cNvSpPr/>
            <p:nvPr/>
          </p:nvSpPr>
          <p:spPr>
            <a:xfrm>
              <a:off x="2102573" y="2520031"/>
              <a:ext cx="2583200" cy="39017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897" tIns="121897" rIns="121897" bIns="121897" anchor="ctr" anchorCtr="0">
              <a:noAutofit/>
            </a:bodyPr>
            <a:lstStyle/>
            <a:p>
              <a:pPr algn="ctr">
                <a:buClr>
                  <a:schemeClr val="dk1"/>
                </a:buClr>
                <a:buSzPts val="1100"/>
              </a:pPr>
              <a:r>
                <a:rPr lang="ko-KR" altLang="en-US" sz="1300" dirty="0" smtClean="0"/>
                <a:t>등록된 프로젝트 </a:t>
              </a:r>
              <a:r>
                <a:rPr lang="ko-KR" altLang="en-US" sz="1300" dirty="0"/>
                <a:t>확인</a:t>
              </a:r>
              <a:endParaRPr sz="1300" dirty="0"/>
            </a:p>
          </p:txBody>
        </p:sp>
        <p:sp>
          <p:nvSpPr>
            <p:cNvPr id="29" name="Google Shape;66;p13"/>
            <p:cNvSpPr/>
            <p:nvPr/>
          </p:nvSpPr>
          <p:spPr>
            <a:xfrm>
              <a:off x="2102573" y="3453352"/>
              <a:ext cx="2583200" cy="39017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897" tIns="121897" rIns="121897" bIns="121897" anchor="ctr" anchorCtr="0">
              <a:noAutofit/>
            </a:bodyPr>
            <a:lstStyle/>
            <a:p>
              <a:pPr algn="ctr"/>
              <a:r>
                <a:rPr lang="ko-KR" altLang="en-US" sz="1300"/>
                <a:t>프로젝트 펀딩</a:t>
              </a:r>
              <a:endParaRPr sz="1300" dirty="0"/>
            </a:p>
          </p:txBody>
        </p:sp>
        <p:sp>
          <p:nvSpPr>
            <p:cNvPr id="30" name="Google Shape;67;p13"/>
            <p:cNvSpPr/>
            <p:nvPr/>
          </p:nvSpPr>
          <p:spPr>
            <a:xfrm>
              <a:off x="2102573" y="1098410"/>
              <a:ext cx="2583200" cy="39017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897" tIns="121897" rIns="121897" bIns="121897" anchor="ctr" anchorCtr="0">
              <a:noAutofit/>
            </a:bodyPr>
            <a:lstStyle/>
            <a:p>
              <a:pPr algn="ctr"/>
              <a:r>
                <a:rPr lang="ko-KR" altLang="en-US" sz="1300" dirty="0" smtClean="0"/>
                <a:t>프로젝트 등록</a:t>
              </a:r>
              <a:r>
                <a:rPr lang="en-US" altLang="ko-KR" sz="1300" dirty="0" smtClean="0"/>
                <a:t>(</a:t>
              </a:r>
              <a:r>
                <a:rPr lang="ko-KR" altLang="en-US" sz="1300" dirty="0" smtClean="0"/>
                <a:t>투자</a:t>
              </a:r>
              <a:r>
                <a:rPr lang="en-US" altLang="ko-KR" sz="1300" dirty="0" smtClean="0"/>
                <a:t>, </a:t>
              </a:r>
              <a:r>
                <a:rPr lang="ko-KR" altLang="en-US" sz="1300" dirty="0" err="1" smtClean="0"/>
                <a:t>리워드</a:t>
              </a:r>
              <a:r>
                <a:rPr lang="en-US" altLang="ko-KR" sz="1300" dirty="0" smtClean="0"/>
                <a:t>)</a:t>
              </a:r>
              <a:endParaRPr sz="1300" dirty="0"/>
            </a:p>
          </p:txBody>
        </p:sp>
        <p:sp>
          <p:nvSpPr>
            <p:cNvPr id="31" name="Google Shape;68;p13"/>
            <p:cNvSpPr/>
            <p:nvPr/>
          </p:nvSpPr>
          <p:spPr>
            <a:xfrm>
              <a:off x="2102573" y="1565071"/>
              <a:ext cx="2583200" cy="400989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897" tIns="121897" rIns="121897" bIns="121897" anchor="ctr" anchorCtr="0">
              <a:noAutofit/>
            </a:bodyPr>
            <a:lstStyle/>
            <a:p>
              <a:pPr algn="ctr">
                <a:buClr>
                  <a:schemeClr val="dk1"/>
                </a:buClr>
                <a:buSzPts val="1100"/>
              </a:pPr>
              <a:r>
                <a:rPr lang="ko-KR" altLang="en-US" sz="1300" dirty="0" smtClean="0"/>
                <a:t>투자 수익 분배</a:t>
              </a:r>
              <a:r>
                <a:rPr lang="en-US" altLang="ko-KR" sz="1300" dirty="0" smtClean="0"/>
                <a:t>, </a:t>
              </a:r>
              <a:r>
                <a:rPr lang="ko-KR" altLang="en-US" sz="1300" dirty="0" err="1" smtClean="0"/>
                <a:t>리워드</a:t>
              </a:r>
              <a:r>
                <a:rPr lang="ko-KR" altLang="en-US" sz="1300" dirty="0" smtClean="0"/>
                <a:t> 제공</a:t>
              </a:r>
              <a:endParaRPr sz="1300" dirty="0"/>
            </a:p>
          </p:txBody>
        </p:sp>
        <p:pic>
          <p:nvPicPr>
            <p:cNvPr id="48" name="Google Shape;55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83091" y="1430477"/>
              <a:ext cx="354000" cy="59844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9" name="Google Shape;58;p13"/>
            <p:cNvSpPr txBox="1"/>
            <p:nvPr/>
          </p:nvSpPr>
          <p:spPr>
            <a:xfrm>
              <a:off x="367552" y="4179270"/>
              <a:ext cx="744351" cy="5195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897" tIns="121897" rIns="121897" bIns="121897" anchor="t" anchorCtr="0">
              <a:noAutofit/>
            </a:bodyPr>
            <a:lstStyle/>
            <a:p>
              <a:pPr algn="ctr"/>
              <a:r>
                <a:rPr lang="ko-KR" altLang="en-US" sz="1300" b="1" dirty="0" smtClean="0"/>
                <a:t>서포터</a:t>
              </a:r>
              <a:endParaRPr lang="en-US" altLang="ko" sz="1300" b="1" dirty="0"/>
            </a:p>
            <a:p>
              <a:pPr algn="ctr"/>
              <a:r>
                <a:rPr lang="ko" altLang="en-US" sz="1300" b="1" dirty="0"/>
                <a:t>회원</a:t>
              </a:r>
              <a:endParaRPr sz="1300" b="1" dirty="0"/>
            </a:p>
          </p:txBody>
        </p:sp>
        <p:cxnSp>
          <p:nvCxnSpPr>
            <p:cNvPr id="50" name="직선 화살표 연결선 49"/>
            <p:cNvCxnSpPr>
              <a:stCxn id="23" idx="3"/>
              <a:endCxn id="27" idx="1"/>
            </p:cNvCxnSpPr>
            <p:nvPr/>
          </p:nvCxnSpPr>
          <p:spPr>
            <a:xfrm flipV="1">
              <a:off x="937091" y="2715116"/>
              <a:ext cx="1165482" cy="1269069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화살표 연결선 51"/>
            <p:cNvCxnSpPr>
              <a:stCxn id="23" idx="3"/>
              <a:endCxn id="29" idx="1"/>
            </p:cNvCxnSpPr>
            <p:nvPr/>
          </p:nvCxnSpPr>
          <p:spPr>
            <a:xfrm flipV="1">
              <a:off x="937091" y="3648437"/>
              <a:ext cx="1165482" cy="335748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화살표 연결선 57"/>
            <p:cNvCxnSpPr>
              <a:stCxn id="48" idx="3"/>
              <a:endCxn id="30" idx="1"/>
            </p:cNvCxnSpPr>
            <p:nvPr/>
          </p:nvCxnSpPr>
          <p:spPr>
            <a:xfrm flipV="1">
              <a:off x="937091" y="1293495"/>
              <a:ext cx="1165482" cy="436203"/>
            </a:xfrm>
            <a:prstGeom prst="straightConnector1">
              <a:avLst/>
            </a:prstGeom>
            <a:ln w="19050">
              <a:solidFill>
                <a:schemeClr val="accent2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화살표 연결선 58"/>
            <p:cNvCxnSpPr>
              <a:stCxn id="48" idx="3"/>
              <a:endCxn id="31" idx="1"/>
            </p:cNvCxnSpPr>
            <p:nvPr/>
          </p:nvCxnSpPr>
          <p:spPr>
            <a:xfrm>
              <a:off x="937091" y="1729698"/>
              <a:ext cx="1165482" cy="35868"/>
            </a:xfrm>
            <a:prstGeom prst="straightConnector1">
              <a:avLst/>
            </a:prstGeom>
            <a:ln w="19050">
              <a:solidFill>
                <a:schemeClr val="accent2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꺾인 연결선 70"/>
            <p:cNvCxnSpPr>
              <a:stCxn id="29" idx="3"/>
              <a:endCxn id="31" idx="3"/>
            </p:cNvCxnSpPr>
            <p:nvPr/>
          </p:nvCxnSpPr>
          <p:spPr>
            <a:xfrm flipV="1">
              <a:off x="4685773" y="1765565"/>
              <a:ext cx="12700" cy="1882872"/>
            </a:xfrm>
            <a:prstGeom prst="bentConnector3">
              <a:avLst>
                <a:gd name="adj1" fmla="val 4361543"/>
              </a:avLst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화살표 연결선 73"/>
            <p:cNvCxnSpPr>
              <a:stCxn id="31" idx="1"/>
              <a:endCxn id="23" idx="0"/>
            </p:cNvCxnSpPr>
            <p:nvPr/>
          </p:nvCxnSpPr>
          <p:spPr>
            <a:xfrm flipH="1">
              <a:off x="760091" y="1765565"/>
              <a:ext cx="1342482" cy="1919399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88901"/>
            <a:ext cx="10515600" cy="927458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4. </a:t>
            </a:r>
            <a:r>
              <a:rPr lang="ko-KR" altLang="en-US" dirty="0" smtClean="0"/>
              <a:t>주요 기능 소개</a:t>
            </a:r>
            <a:endParaRPr lang="ko-KR" altLang="en-US" dirty="0"/>
          </a:p>
        </p:txBody>
      </p:sp>
      <p:grpSp>
        <p:nvGrpSpPr>
          <p:cNvPr id="80" name="그룹 79"/>
          <p:cNvGrpSpPr/>
          <p:nvPr/>
        </p:nvGrpSpPr>
        <p:grpSpPr>
          <a:xfrm>
            <a:off x="4698473" y="1614040"/>
            <a:ext cx="2577831" cy="933400"/>
            <a:chOff x="4326586" y="1315624"/>
            <a:chExt cx="2577831" cy="933400"/>
          </a:xfrm>
        </p:grpSpPr>
        <p:sp>
          <p:nvSpPr>
            <p:cNvPr id="89" name="직사각형 88"/>
            <p:cNvSpPr/>
            <p:nvPr/>
          </p:nvSpPr>
          <p:spPr>
            <a:xfrm>
              <a:off x="5707303" y="1315624"/>
              <a:ext cx="389805" cy="36179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직사각형 89"/>
            <p:cNvSpPr/>
            <p:nvPr/>
          </p:nvSpPr>
          <p:spPr>
            <a:xfrm>
              <a:off x="6177194" y="1315624"/>
              <a:ext cx="669559" cy="36179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1" name="직사각형 90"/>
            <p:cNvSpPr/>
            <p:nvPr/>
          </p:nvSpPr>
          <p:spPr>
            <a:xfrm>
              <a:off x="4326586" y="1887234"/>
              <a:ext cx="1380717" cy="36179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2" name="직사각형 91"/>
            <p:cNvSpPr/>
            <p:nvPr/>
          </p:nvSpPr>
          <p:spPr>
            <a:xfrm>
              <a:off x="5790016" y="1887234"/>
              <a:ext cx="1114401" cy="36179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93" name="직선 화살표 연결선 92"/>
            <p:cNvCxnSpPr/>
            <p:nvPr/>
          </p:nvCxnSpPr>
          <p:spPr>
            <a:xfrm flipH="1">
              <a:off x="5320459" y="1660938"/>
              <a:ext cx="313039" cy="227294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화살표 연결선 93"/>
            <p:cNvCxnSpPr>
              <a:stCxn id="90" idx="2"/>
            </p:cNvCxnSpPr>
            <p:nvPr/>
          </p:nvCxnSpPr>
          <p:spPr>
            <a:xfrm flipH="1">
              <a:off x="6481657" y="1677414"/>
              <a:ext cx="30317" cy="267215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35396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3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5.67661E-6 L 0.2043 0.12307 " pathEditMode="relative" ptsTypes="AA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그림 3"/>
          <p:cNvPicPr/>
          <p:nvPr/>
        </p:nvPicPr>
        <p:blipFill>
          <a:blip r:embed="rId2"/>
          <a:stretch/>
        </p:blipFill>
        <p:spPr>
          <a:xfrm>
            <a:off x="2160" y="0"/>
            <a:ext cx="12186720" cy="6857280"/>
          </a:xfrm>
          <a:prstGeom prst="rect">
            <a:avLst/>
          </a:prstGeom>
          <a:ln>
            <a:noFill/>
          </a:ln>
        </p:spPr>
      </p:pic>
      <p:sp>
        <p:nvSpPr>
          <p:cNvPr id="244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맑은 고딕"/>
              </a:rPr>
              <a:t>5. 데이터 베이스 설계 현황 소개</a:t>
            </a:r>
            <a:endParaRPr lang="en-US" sz="4400" b="0" strike="noStrike" spc="-1">
              <a:latin typeface="Noto Sans CJK JP"/>
            </a:endParaRPr>
          </a:p>
        </p:txBody>
      </p:sp>
      <p:sp>
        <p:nvSpPr>
          <p:cNvPr id="245" name="CustomShape 2"/>
          <p:cNvSpPr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그림 4"/>
          <p:cNvPicPr/>
          <p:nvPr/>
        </p:nvPicPr>
        <p:blipFill>
          <a:blip r:embed="rId2"/>
          <a:stretch/>
        </p:blipFill>
        <p:spPr>
          <a:xfrm>
            <a:off x="-3600" y="0"/>
            <a:ext cx="12186720" cy="6857280"/>
          </a:xfrm>
          <a:prstGeom prst="rect">
            <a:avLst/>
          </a:prstGeom>
          <a:ln>
            <a:noFill/>
          </a:ln>
        </p:spPr>
      </p:pic>
      <p:sp>
        <p:nvSpPr>
          <p:cNvPr id="247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48" name="CustomShape 2"/>
          <p:cNvSpPr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7591" y="122759"/>
            <a:ext cx="9850001" cy="6574374"/>
          </a:xfrm>
          <a:prstGeom prst="rect">
            <a:avLst/>
          </a:prstGeom>
          <a:noFill/>
          <a:ln w="571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76770626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92545" y="360480"/>
            <a:ext cx="10981387" cy="858720"/>
          </a:xfrm>
        </p:spPr>
        <p:txBody>
          <a:bodyPr/>
          <a:lstStyle/>
          <a:p>
            <a:pPr marL="571500" indent="-571500">
              <a:buFont typeface="Arial" pitchFamily="34" charset="0"/>
              <a:buChar char="•"/>
            </a:pPr>
            <a:r>
              <a:rPr lang="ko-KR" altLang="en-US" dirty="0" smtClean="0"/>
              <a:t>피드백 및 개선사항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/>
          </p:nvPr>
        </p:nvSpPr>
        <p:spPr>
          <a:xfrm>
            <a:off x="660280" y="1286934"/>
            <a:ext cx="10972440" cy="1185334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ko-KR" altLang="en-US" sz="2800" dirty="0" smtClean="0"/>
              <a:t>요구사항 정의서 </a:t>
            </a:r>
            <a:r>
              <a:rPr lang="ko-KR" altLang="en-US" sz="2800" dirty="0" err="1" smtClean="0"/>
              <a:t>가독성을</a:t>
            </a:r>
            <a:r>
              <a:rPr lang="ko-KR" altLang="en-US" sz="2800" dirty="0" smtClean="0"/>
              <a:t> 좀 더 높여 봅시다</a:t>
            </a:r>
            <a:endParaRPr lang="en-US" altLang="ko-KR" sz="2800" dirty="0" smtClean="0"/>
          </a:p>
          <a:p>
            <a:pPr marL="514350" indent="-514350">
              <a:buFont typeface="+mj-lt"/>
              <a:buAutoNum type="arabicPeriod"/>
            </a:pPr>
            <a:r>
              <a:rPr lang="en-US" altLang="ko-KR" sz="2800" dirty="0" smtClean="0"/>
              <a:t>CSS </a:t>
            </a:r>
            <a:r>
              <a:rPr lang="ko-KR" altLang="en-US" sz="2800" dirty="0" smtClean="0"/>
              <a:t>작업 미흡</a:t>
            </a:r>
            <a:r>
              <a:rPr lang="en-US" altLang="ko-KR" sz="2800" dirty="0" smtClean="0"/>
              <a:t>, </a:t>
            </a:r>
            <a:r>
              <a:rPr lang="ko-KR" altLang="en-US" sz="2800" dirty="0" smtClean="0"/>
              <a:t>초보 수준인 페이지들은 좀 더 보완 할 것</a:t>
            </a:r>
            <a:endParaRPr lang="en-US" altLang="ko-KR" sz="2800" dirty="0" smtClean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550211" y="3137547"/>
            <a:ext cx="10981387" cy="858720"/>
          </a:xfrm>
          <a:prstGeom prst="rect">
            <a:avLst/>
          </a:prstGeom>
        </p:spPr>
        <p:txBody>
          <a:bodyPr lIns="0" tIns="0" rIns="0" bIns="0"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itchFamily="34" charset="0"/>
              <a:buChar char="•"/>
            </a:pPr>
            <a:r>
              <a:rPr lang="ko-KR" altLang="en-US" dirty="0" smtClean="0"/>
              <a:t>다음 발표 목표</a:t>
            </a:r>
            <a:endParaRPr lang="ko-KR" altLang="en-US" dirty="0"/>
          </a:p>
        </p:txBody>
      </p:sp>
      <p:sp>
        <p:nvSpPr>
          <p:cNvPr id="6" name="부제목 2"/>
          <p:cNvSpPr txBox="1">
            <a:spLocks/>
          </p:cNvSpPr>
          <p:nvPr/>
        </p:nvSpPr>
        <p:spPr>
          <a:xfrm>
            <a:off x="660280" y="4140201"/>
            <a:ext cx="10972440" cy="2099732"/>
          </a:xfrm>
          <a:prstGeom prst="rect">
            <a:avLst/>
          </a:prstGeom>
        </p:spPr>
        <p:txBody>
          <a:bodyPr lIns="0" tIns="0" rIns="0" bIns="0"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>
              <a:buFont typeface="+mj-lt"/>
              <a:buAutoNum type="arabicPeriod"/>
            </a:pPr>
            <a:r>
              <a:rPr lang="ko-KR" altLang="en-US" sz="2800" dirty="0" smtClean="0"/>
              <a:t>현재 제작중인 웹 페이지까지 구현 완료</a:t>
            </a:r>
            <a:endParaRPr lang="en-US" altLang="ko-KR" sz="2800" dirty="0" smtClean="0"/>
          </a:p>
          <a:p>
            <a:pPr marL="514350" indent="-514350">
              <a:buFont typeface="+mj-lt"/>
              <a:buAutoNum type="arabicPeriod"/>
            </a:pPr>
            <a:r>
              <a:rPr lang="ko-KR" altLang="en-US" sz="2800" dirty="0" err="1" smtClean="0"/>
              <a:t>안드로이드</a:t>
            </a:r>
            <a:r>
              <a:rPr lang="ko-KR" altLang="en-US" sz="2800" dirty="0" smtClean="0"/>
              <a:t> 화면 구현 시작</a:t>
            </a:r>
            <a:r>
              <a:rPr lang="en-US" altLang="ko-KR" sz="2800" dirty="0" smtClean="0"/>
              <a:t>, </a:t>
            </a:r>
            <a:r>
              <a:rPr lang="ko-KR" altLang="en-US" sz="2800" dirty="0" smtClean="0"/>
              <a:t>본인 파트 최소 </a:t>
            </a:r>
            <a:r>
              <a:rPr lang="en-US" altLang="ko-KR" sz="2800" dirty="0" smtClean="0"/>
              <a:t>2</a:t>
            </a:r>
            <a:r>
              <a:rPr lang="ko-KR" altLang="en-US" sz="2800" dirty="0" smtClean="0"/>
              <a:t>페이지 이상 구현 및 화면 연결</a:t>
            </a:r>
            <a:endParaRPr lang="en-US" altLang="ko-KR" sz="2800" dirty="0"/>
          </a:p>
          <a:p>
            <a:pPr marL="514350" indent="-514350">
              <a:buFont typeface="+mj-lt"/>
              <a:buAutoNum type="arabicPeriod"/>
            </a:pPr>
            <a:r>
              <a:rPr lang="ko-KR" altLang="en-US" sz="2800" dirty="0" smtClean="0"/>
              <a:t>데이터 베이스 설계</a:t>
            </a:r>
            <a:r>
              <a:rPr lang="en-US" altLang="ko-KR" sz="2800" dirty="0"/>
              <a:t> </a:t>
            </a:r>
            <a:r>
              <a:rPr lang="ko-KR" altLang="en-US" sz="2800" dirty="0" smtClean="0"/>
              <a:t>완료</a:t>
            </a:r>
            <a:r>
              <a:rPr lang="en-US" altLang="ko-KR" sz="2800" dirty="0" smtClean="0"/>
              <a:t>, </a:t>
            </a:r>
            <a:r>
              <a:rPr lang="ko-KR" altLang="en-US" sz="2800" dirty="0" smtClean="0"/>
              <a:t>테이블 작성 및 데이터 입력</a:t>
            </a:r>
            <a:r>
              <a:rPr lang="en-US" altLang="ko-KR" sz="2800" dirty="0"/>
              <a:t> </a:t>
            </a:r>
            <a:r>
              <a:rPr lang="ko-KR" altLang="en-US" sz="2800" dirty="0" smtClean="0"/>
              <a:t>후 </a:t>
            </a:r>
            <a:r>
              <a:rPr lang="en-US" altLang="ko-KR" sz="2800" dirty="0" smtClean="0"/>
              <a:t>SQL</a:t>
            </a:r>
            <a:r>
              <a:rPr lang="ko-KR" altLang="en-US" sz="2800" dirty="0" smtClean="0"/>
              <a:t>문 작성 시작</a:t>
            </a:r>
            <a:endParaRPr lang="en-US" altLang="ko-KR" sz="2800" dirty="0" smtClean="0"/>
          </a:p>
        </p:txBody>
      </p:sp>
    </p:spTree>
    <p:extLst>
      <p:ext uri="{BB962C8B-B14F-4D97-AF65-F5344CB8AC3E}">
        <p14:creationId xmlns:p14="http://schemas.microsoft.com/office/powerpoint/2010/main" val="2898992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그림 3"/>
          <p:cNvPicPr/>
          <p:nvPr/>
        </p:nvPicPr>
        <p:blipFill>
          <a:blip r:embed="rId2"/>
          <a:stretch/>
        </p:blipFill>
        <p:spPr>
          <a:xfrm>
            <a:off x="2160" y="0"/>
            <a:ext cx="12186720" cy="6857280"/>
          </a:xfrm>
          <a:prstGeom prst="rect">
            <a:avLst/>
          </a:prstGeom>
          <a:ln>
            <a:noFill/>
          </a:ln>
        </p:spPr>
      </p:pic>
      <p:sp>
        <p:nvSpPr>
          <p:cNvPr id="251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latin typeface="맑은 고딕"/>
              </a:rPr>
              <a:t>6. </a:t>
            </a:r>
            <a:r>
              <a:rPr lang="en-US" altLang="ko-KR" sz="4400" spc="-1" dirty="0" err="1">
                <a:solidFill>
                  <a:srgbClr val="000000"/>
                </a:solidFill>
                <a:latin typeface="맑은 고딕"/>
              </a:rPr>
              <a:t>화면</a:t>
            </a:r>
            <a:r>
              <a:rPr lang="en-US" altLang="ko-KR" sz="4400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altLang="ko-KR" sz="4400" spc="-1" dirty="0" err="1">
                <a:solidFill>
                  <a:srgbClr val="000000"/>
                </a:solidFill>
                <a:latin typeface="맑은 고딕"/>
              </a:rPr>
              <a:t>구현</a:t>
            </a:r>
            <a:r>
              <a:rPr lang="en-US" altLang="ko-KR" sz="4400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altLang="ko-KR" sz="4400" spc="-1" dirty="0" err="1">
                <a:solidFill>
                  <a:srgbClr val="000000"/>
                </a:solidFill>
                <a:latin typeface="맑은 고딕"/>
              </a:rPr>
              <a:t>현황</a:t>
            </a:r>
            <a:r>
              <a:rPr lang="en-US" altLang="ko-KR" sz="4400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ko-KR" altLang="en-US" sz="4400" spc="-1" dirty="0">
                <a:solidFill>
                  <a:srgbClr val="000000"/>
                </a:solidFill>
                <a:latin typeface="맑은 고딕"/>
              </a:rPr>
              <a:t>및 </a:t>
            </a:r>
            <a:r>
              <a:rPr lang="en-US" altLang="ko-KR" sz="4400" spc="-1" dirty="0">
                <a:solidFill>
                  <a:srgbClr val="000000"/>
                </a:solidFill>
                <a:latin typeface="맑은 고딕"/>
              </a:rPr>
              <a:t>SQL </a:t>
            </a:r>
            <a:r>
              <a:rPr lang="ko-KR" altLang="en-US" sz="4400" spc="-1" dirty="0">
                <a:solidFill>
                  <a:srgbClr val="000000"/>
                </a:solidFill>
                <a:latin typeface="맑은 고딕"/>
              </a:rPr>
              <a:t>작성 소개</a:t>
            </a:r>
            <a:endParaRPr lang="en-US" sz="4400" b="0" strike="noStrike" spc="-1" dirty="0">
              <a:latin typeface="Noto Sans CJK JP"/>
            </a:endParaRPr>
          </a:p>
        </p:txBody>
      </p:sp>
      <p:sp>
        <p:nvSpPr>
          <p:cNvPr id="252" name="CustomShape 2"/>
          <p:cNvSpPr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8" name="그림 3"/>
          <p:cNvPicPr/>
          <p:nvPr/>
        </p:nvPicPr>
        <p:blipFill>
          <a:blip r:embed="rId2"/>
          <a:stretch/>
        </p:blipFill>
        <p:spPr>
          <a:xfrm>
            <a:off x="2160" y="0"/>
            <a:ext cx="12186720" cy="6857280"/>
          </a:xfrm>
          <a:prstGeom prst="rect">
            <a:avLst/>
          </a:prstGeom>
          <a:ln>
            <a:noFill/>
          </a:ln>
        </p:spPr>
      </p:pic>
      <p:sp>
        <p:nvSpPr>
          <p:cNvPr id="599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latin typeface="맑은 고딕"/>
              </a:rPr>
              <a:t>6. </a:t>
            </a:r>
            <a:r>
              <a:rPr lang="en-US" altLang="ko-KR" sz="4400" spc="-1" dirty="0" err="1">
                <a:solidFill>
                  <a:srgbClr val="000000"/>
                </a:solidFill>
                <a:latin typeface="맑은 고딕"/>
              </a:rPr>
              <a:t>화면</a:t>
            </a:r>
            <a:r>
              <a:rPr lang="en-US" altLang="ko-KR" sz="4400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altLang="ko-KR" sz="4400" spc="-1" dirty="0" err="1">
                <a:solidFill>
                  <a:srgbClr val="000000"/>
                </a:solidFill>
                <a:latin typeface="맑은 고딕"/>
              </a:rPr>
              <a:t>구현</a:t>
            </a:r>
            <a:r>
              <a:rPr lang="en-US" altLang="ko-KR" sz="4400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altLang="ko-KR" sz="4400" spc="-1" dirty="0" err="1">
                <a:solidFill>
                  <a:srgbClr val="000000"/>
                </a:solidFill>
                <a:latin typeface="맑은 고딕"/>
              </a:rPr>
              <a:t>현황</a:t>
            </a:r>
            <a:r>
              <a:rPr lang="en-US" altLang="ko-KR" sz="4400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ko-KR" altLang="en-US" sz="4400" spc="-1" dirty="0">
                <a:solidFill>
                  <a:srgbClr val="000000"/>
                </a:solidFill>
                <a:latin typeface="맑은 고딕"/>
              </a:rPr>
              <a:t>및 </a:t>
            </a:r>
            <a:r>
              <a:rPr lang="en-US" altLang="ko-KR" sz="4400" spc="-1" dirty="0">
                <a:solidFill>
                  <a:srgbClr val="000000"/>
                </a:solidFill>
                <a:latin typeface="맑은 고딕"/>
              </a:rPr>
              <a:t>SQL </a:t>
            </a:r>
            <a:r>
              <a:rPr lang="ko-KR" altLang="en-US" sz="4400" spc="-1" dirty="0">
                <a:solidFill>
                  <a:srgbClr val="000000"/>
                </a:solidFill>
                <a:latin typeface="맑은 고딕"/>
              </a:rPr>
              <a:t>작성 소개</a:t>
            </a:r>
            <a:endParaRPr lang="en-US" sz="4400" b="0" strike="noStrike" spc="-1" dirty="0">
              <a:latin typeface="Noto Sans CJK JP"/>
            </a:endParaRPr>
          </a:p>
        </p:txBody>
      </p:sp>
      <p:sp>
        <p:nvSpPr>
          <p:cNvPr id="600" name="CustomShape 2"/>
          <p:cNvSpPr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김현태</a:t>
            </a:r>
            <a:endParaRPr lang="en-US" sz="2800" b="0" strike="noStrike" spc="-1">
              <a:latin typeface="Noto Sans CJK JP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2800" b="0" strike="noStrike" spc="-1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User_프로젝트 카테고리 메뉴</a:t>
            </a:r>
            <a:endParaRPr lang="en-US" sz="2800" b="0" strike="noStrike" spc="-1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User_프로젝트 카테고리 메인</a:t>
            </a:r>
            <a:endParaRPr lang="en-US" sz="2800" b="0" strike="noStrike" spc="-1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User_프로젝트 상세 페이지</a:t>
            </a:r>
            <a:endParaRPr lang="en-US" sz="2800" b="0" strike="noStrike" spc="-1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Admin_프로젝트 관리</a:t>
            </a:r>
            <a:endParaRPr lang="en-US" sz="2800" b="0" strike="noStrike" spc="-1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Admin_프로젝트 신고 페이지</a:t>
            </a:r>
            <a:endParaRPr lang="en-US" sz="2800" b="0" strike="noStrike" spc="-1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Admin_통계</a:t>
            </a:r>
            <a:endParaRPr lang="en-US" sz="2800" b="0" strike="noStrike" spc="-1">
              <a:latin typeface="Noto Sans CJK JP"/>
            </a:endParaRPr>
          </a:p>
        </p:txBody>
      </p:sp>
    </p:spTree>
    <p:extLst>
      <p:ext uri="{BB962C8B-B14F-4D97-AF65-F5344CB8AC3E}">
        <p14:creationId xmlns:p14="http://schemas.microsoft.com/office/powerpoint/2010/main" val="108595358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4286801261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user_w_ht_category_menu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프로젝트 </a:t>
                      </a:r>
                      <a:r>
                        <a:rPr 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카테고리 </a:t>
                      </a: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메뉴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2273348480"/>
              </p:ext>
            </p:extLst>
          </p:nvPr>
        </p:nvGraphicFramePr>
        <p:xfrm>
          <a:off x="8509686" y="1289960"/>
          <a:ext cx="3532000" cy="55051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67024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>
                          <a:latin typeface="맑은 고딕"/>
                        </a:rPr>
                        <a:t>좌측 카테고리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호출</a:t>
                      </a:r>
                      <a:endParaRPr lang="en-US" altLang="ko-KR" sz="1500" b="0" i="0" u="none" strike="noStrike" cap="none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en-US" sz="1500" b="0" i="0" u="none" strike="noStrike" cap="none" noProof="0" dirty="0" smtClean="0">
                          <a:latin typeface="맑은 고딕"/>
                        </a:rPr>
                        <a:t>-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슬라이드 배너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258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IT,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가전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가구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패션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뷰티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 err="1">
                          <a:latin typeface="Malgun Gothic"/>
                          <a:ea typeface="Malgun Gothic"/>
                        </a:rPr>
                        <a:t>푸드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여행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레저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스포츠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반려동물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음악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저작권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영화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각 카테고리별 프로젝트 호출 버튼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주화면으로 </a:t>
                      </a:r>
                      <a:r>
                        <a:rPr lang="ko-KR" altLang="en-US" sz="1500" b="0" i="0" u="none" strike="noStrike" cap="none" noProof="0" dirty="0" err="1">
                          <a:latin typeface="Malgun Gothic"/>
                          <a:ea typeface="Malgun Gothic"/>
                        </a:rPr>
                        <a:t>컨텐츠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 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표시</a:t>
                      </a:r>
                      <a:endParaRPr lang="en-US" altLang="ko-KR" sz="1500" b="0" i="0" u="none" strike="noStrike" cap="none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선택한 카테고리는 다르게 표시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우측 카테고리 </a:t>
                      </a:r>
                      <a:r>
                        <a:rPr lang="ko-KR" altLang="en-US" sz="1500" u="none" strike="noStrike" cap="none" dirty="0">
                          <a:solidFill>
                            <a:schemeClr val="dk1"/>
                          </a:solidFill>
                        </a:rPr>
                        <a:t>호출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1171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카테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고리 내 표시할 프로젝트 종류를 선택하기 위한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셀렉트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박스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에서 선택한 프로젝트 종류의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차 세부 구분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셀렉트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박스 </a:t>
                      </a: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9922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 smtClean="0"/>
                        <a:t>2</a:t>
                      </a:r>
                      <a:r>
                        <a:rPr lang="ko-KR" altLang="en-US" sz="1500" dirty="0" smtClean="0"/>
                        <a:t>차 세부 구분 </a:t>
                      </a:r>
                      <a:r>
                        <a:rPr lang="ko-KR" altLang="en-US" sz="1500" dirty="0" err="1" smtClean="0"/>
                        <a:t>셀렉트</a:t>
                      </a:r>
                      <a:r>
                        <a:rPr lang="ko-KR" altLang="en-US" sz="1500" dirty="0" smtClean="0"/>
                        <a:t> 박스에서 선택된 내용에 해당하는 프로젝트들을 주 화면에 호출</a:t>
                      </a: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84490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pSp>
        <p:nvGrpSpPr>
          <p:cNvPr id="2" name="그룹 1"/>
          <p:cNvGrpSpPr/>
          <p:nvPr/>
        </p:nvGrpSpPr>
        <p:grpSpPr>
          <a:xfrm>
            <a:off x="121023" y="1271965"/>
            <a:ext cx="8069131" cy="5349900"/>
            <a:chOff x="121023" y="1271965"/>
            <a:chExt cx="8069131" cy="5349900"/>
          </a:xfrm>
        </p:grpSpPr>
        <p:grpSp>
          <p:nvGrpSpPr>
            <p:cNvPr id="6" name="그룹 5">
              <a:extLst>
                <a:ext uri="{FF2B5EF4-FFF2-40B4-BE49-F238E27FC236}">
                  <a16:creationId xmlns="" xmlns:a16="http://schemas.microsoft.com/office/drawing/2014/main" id="{1F85C6AD-0751-4B6C-A5F4-516AC12DF4CE}"/>
                </a:ext>
              </a:extLst>
            </p:cNvPr>
            <p:cNvGrpSpPr/>
            <p:nvPr/>
          </p:nvGrpSpPr>
          <p:grpSpPr>
            <a:xfrm>
              <a:off x="121023" y="1271965"/>
              <a:ext cx="8069131" cy="5349900"/>
              <a:chOff x="121023" y="1271965"/>
              <a:chExt cx="8069131" cy="5349900"/>
            </a:xfrm>
          </p:grpSpPr>
          <p:sp>
            <p:nvSpPr>
              <p:cNvPr id="168" name="Google Shape;168;g7c553259d1_0_81"/>
              <p:cNvSpPr/>
              <p:nvPr/>
            </p:nvSpPr>
            <p:spPr>
              <a:xfrm>
                <a:off x="157954" y="1271965"/>
                <a:ext cx="8032200" cy="5349900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endParaRPr sz="15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cxnSp>
            <p:nvCxnSpPr>
              <p:cNvPr id="22" name="직선 화살표 연결선 21">
                <a:extLst>
                  <a:ext uri="{FF2B5EF4-FFF2-40B4-BE49-F238E27FC236}">
                    <a16:creationId xmlns="" xmlns:a16="http://schemas.microsoft.com/office/drawing/2014/main" id="{CCEC4258-E719-40F7-A7AD-240A09AA73A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9586" y="2447789"/>
                <a:ext cx="7610475" cy="0"/>
              </a:xfrm>
              <a:prstGeom prst="straightConnector1">
                <a:avLst/>
              </a:prstGeom>
              <a:ln w="28575">
                <a:solidFill>
                  <a:srgbClr val="DC7F0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" name="Google Shape;209;g7c553259d1_0_81">
                <a:extLst>
                  <a:ext uri="{FF2B5EF4-FFF2-40B4-BE49-F238E27FC236}">
                    <a16:creationId xmlns="" xmlns:a16="http://schemas.microsoft.com/office/drawing/2014/main" id="{F3871749-3F10-4D5D-96D4-17708C10FB40}"/>
                  </a:ext>
                </a:extLst>
              </p:cNvPr>
              <p:cNvSpPr/>
              <p:nvPr/>
            </p:nvSpPr>
            <p:spPr>
              <a:xfrm rot="16080000">
                <a:off x="321801" y="1843660"/>
                <a:ext cx="201000" cy="173700"/>
              </a:xfrm>
              <a:prstGeom prst="triangle">
                <a:avLst>
                  <a:gd name="adj" fmla="val 50000"/>
                </a:avLst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09;g7c553259d1_0_81">
                <a:extLst>
                  <a:ext uri="{FF2B5EF4-FFF2-40B4-BE49-F238E27FC236}">
                    <a16:creationId xmlns="" xmlns:a16="http://schemas.microsoft.com/office/drawing/2014/main" id="{B60571CA-13FA-4AA2-9369-C6414EF858EC}"/>
                  </a:ext>
                </a:extLst>
              </p:cNvPr>
              <p:cNvSpPr/>
              <p:nvPr/>
            </p:nvSpPr>
            <p:spPr>
              <a:xfrm rot="5400000">
                <a:off x="7760825" y="1843659"/>
                <a:ext cx="201000" cy="173700"/>
              </a:xfrm>
              <a:prstGeom prst="triangle">
                <a:avLst>
                  <a:gd name="adj" fmla="val 50000"/>
                </a:avLst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" name="타원 4">
                <a:extLst>
                  <a:ext uri="{FF2B5EF4-FFF2-40B4-BE49-F238E27FC236}">
                    <a16:creationId xmlns="" xmlns:a16="http://schemas.microsoft.com/office/drawing/2014/main" id="{F94C7356-D7A1-42AC-A4E1-2DCD8803BE02}"/>
                  </a:ext>
                </a:extLst>
              </p:cNvPr>
              <p:cNvSpPr/>
              <p:nvPr/>
            </p:nvSpPr>
            <p:spPr>
              <a:xfrm>
                <a:off x="628650" y="1514475"/>
                <a:ext cx="819150" cy="819150"/>
              </a:xfrm>
              <a:prstGeom prst="ellipse">
                <a:avLst/>
              </a:prstGeom>
              <a:solidFill>
                <a:srgbClr val="DC7F0D">
                  <a:alpha val="3607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500" dirty="0">
                    <a:ea typeface="맑은 고딕"/>
                  </a:rPr>
                  <a:t>IT</a:t>
                </a:r>
                <a:endParaRPr lang="ko-KR" altLang="en-US" sz="1500" dirty="0"/>
              </a:p>
            </p:txBody>
          </p:sp>
          <p:sp>
            <p:nvSpPr>
              <p:cNvPr id="27" name="타원 26">
                <a:extLst>
                  <a:ext uri="{FF2B5EF4-FFF2-40B4-BE49-F238E27FC236}">
                    <a16:creationId xmlns="" xmlns:a16="http://schemas.microsoft.com/office/drawing/2014/main" id="{115563C6-886D-44D9-B984-839C5DACBEFC}"/>
                  </a:ext>
                </a:extLst>
              </p:cNvPr>
              <p:cNvSpPr/>
              <p:nvPr/>
            </p:nvSpPr>
            <p:spPr>
              <a:xfrm>
                <a:off x="1663700" y="1504950"/>
                <a:ext cx="819150" cy="819150"/>
              </a:xfrm>
              <a:prstGeom prst="ellipse">
                <a:avLst/>
              </a:prstGeom>
              <a:solidFill>
                <a:srgbClr val="DC7F0D">
                  <a:alpha val="3607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500" dirty="0">
                    <a:ea typeface="맑은 고딕"/>
                  </a:rPr>
                  <a:t>가전</a:t>
                </a:r>
                <a:endParaRPr lang="ko-KR" altLang="en-US" sz="1500" dirty="0"/>
              </a:p>
            </p:txBody>
          </p:sp>
          <p:sp>
            <p:nvSpPr>
              <p:cNvPr id="28" name="타원 27">
                <a:extLst>
                  <a:ext uri="{FF2B5EF4-FFF2-40B4-BE49-F238E27FC236}">
                    <a16:creationId xmlns="" xmlns:a16="http://schemas.microsoft.com/office/drawing/2014/main" id="{1B6D3888-4CA7-46A5-8E1D-81B73F59FF1F}"/>
                  </a:ext>
                </a:extLst>
              </p:cNvPr>
              <p:cNvSpPr/>
              <p:nvPr/>
            </p:nvSpPr>
            <p:spPr>
              <a:xfrm>
                <a:off x="6838950" y="1504950"/>
                <a:ext cx="819150" cy="819150"/>
              </a:xfrm>
              <a:prstGeom prst="ellipse">
                <a:avLst/>
              </a:prstGeom>
              <a:solidFill>
                <a:srgbClr val="DC7F0D">
                  <a:alpha val="3607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500" dirty="0">
                    <a:ea typeface="맑은 고딕"/>
                  </a:rPr>
                  <a:t>여행</a:t>
                </a:r>
                <a:endParaRPr lang="ko-KR" altLang="en-US" sz="1500" dirty="0"/>
              </a:p>
            </p:txBody>
          </p:sp>
          <p:sp>
            <p:nvSpPr>
              <p:cNvPr id="29" name="타원 28">
                <a:extLst>
                  <a:ext uri="{FF2B5EF4-FFF2-40B4-BE49-F238E27FC236}">
                    <a16:creationId xmlns="" xmlns:a16="http://schemas.microsoft.com/office/drawing/2014/main" id="{7C815D61-07C6-4627-90E1-2EB4D0CED5A3}"/>
                  </a:ext>
                </a:extLst>
              </p:cNvPr>
              <p:cNvSpPr/>
              <p:nvPr/>
            </p:nvSpPr>
            <p:spPr>
              <a:xfrm>
                <a:off x="5803900" y="1504950"/>
                <a:ext cx="819150" cy="819150"/>
              </a:xfrm>
              <a:prstGeom prst="ellipse">
                <a:avLst/>
              </a:prstGeom>
              <a:solidFill>
                <a:srgbClr val="DC7F0D">
                  <a:alpha val="3607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500" dirty="0" err="1">
                    <a:ea typeface="맑은 고딕"/>
                  </a:rPr>
                  <a:t>푸드</a:t>
                </a:r>
                <a:endParaRPr lang="ko-KR" altLang="en-US" sz="1500" dirty="0" err="1"/>
              </a:p>
            </p:txBody>
          </p:sp>
          <p:sp>
            <p:nvSpPr>
              <p:cNvPr id="30" name="타원 29">
                <a:extLst>
                  <a:ext uri="{FF2B5EF4-FFF2-40B4-BE49-F238E27FC236}">
                    <a16:creationId xmlns="" xmlns:a16="http://schemas.microsoft.com/office/drawing/2014/main" id="{72E9870F-ABFB-494D-8023-215084EBA05C}"/>
                  </a:ext>
                </a:extLst>
              </p:cNvPr>
              <p:cNvSpPr/>
              <p:nvPr/>
            </p:nvSpPr>
            <p:spPr>
              <a:xfrm>
                <a:off x="4768850" y="1504950"/>
                <a:ext cx="819150" cy="819150"/>
              </a:xfrm>
              <a:prstGeom prst="ellipse">
                <a:avLst/>
              </a:prstGeom>
              <a:solidFill>
                <a:srgbClr val="DC7F0D">
                  <a:alpha val="3607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500" dirty="0">
                    <a:ea typeface="맑은 고딕"/>
                  </a:rPr>
                  <a:t>뷰티</a:t>
                </a:r>
                <a:endParaRPr lang="ko-KR" altLang="en-US" sz="1500" dirty="0"/>
              </a:p>
            </p:txBody>
          </p:sp>
          <p:sp>
            <p:nvSpPr>
              <p:cNvPr id="31" name="타원 30">
                <a:extLst>
                  <a:ext uri="{FF2B5EF4-FFF2-40B4-BE49-F238E27FC236}">
                    <a16:creationId xmlns="" xmlns:a16="http://schemas.microsoft.com/office/drawing/2014/main" id="{E616952D-60CD-4373-A2D0-B4FD5659943A}"/>
                  </a:ext>
                </a:extLst>
              </p:cNvPr>
              <p:cNvSpPr/>
              <p:nvPr/>
            </p:nvSpPr>
            <p:spPr>
              <a:xfrm>
                <a:off x="3733800" y="1504950"/>
                <a:ext cx="819150" cy="819150"/>
              </a:xfrm>
              <a:prstGeom prst="ellipse">
                <a:avLst/>
              </a:prstGeom>
              <a:solidFill>
                <a:srgbClr val="DC7F0D"/>
              </a:solidFill>
              <a:ln>
                <a:solidFill>
                  <a:srgbClr val="DC7F0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500" dirty="0">
                    <a:ea typeface="맑은 고딕"/>
                  </a:rPr>
                  <a:t>패션</a:t>
                </a:r>
                <a:endParaRPr lang="ko-KR" altLang="en-US" sz="1500" dirty="0"/>
              </a:p>
            </p:txBody>
          </p:sp>
          <p:sp>
            <p:nvSpPr>
              <p:cNvPr id="32" name="타원 31">
                <a:extLst>
                  <a:ext uri="{FF2B5EF4-FFF2-40B4-BE49-F238E27FC236}">
                    <a16:creationId xmlns="" xmlns:a16="http://schemas.microsoft.com/office/drawing/2014/main" id="{ED2B5723-8454-4313-A09E-3752D4CD42EF}"/>
                  </a:ext>
                </a:extLst>
              </p:cNvPr>
              <p:cNvSpPr/>
              <p:nvPr/>
            </p:nvSpPr>
            <p:spPr>
              <a:xfrm>
                <a:off x="2698750" y="1504950"/>
                <a:ext cx="819150" cy="819150"/>
              </a:xfrm>
              <a:prstGeom prst="ellipse">
                <a:avLst/>
              </a:prstGeom>
              <a:solidFill>
                <a:srgbClr val="DC7F0D">
                  <a:alpha val="3607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500" dirty="0">
                    <a:ea typeface="맑은 고딕"/>
                  </a:rPr>
                  <a:t>가구</a:t>
                </a:r>
                <a:endParaRPr lang="ko-KR" altLang="en-US" sz="1500" dirty="0"/>
              </a:p>
            </p:txBody>
          </p:sp>
          <p:cxnSp>
            <p:nvCxnSpPr>
              <p:cNvPr id="33" name="직선 화살표 연결선 32">
                <a:extLst>
                  <a:ext uri="{FF2B5EF4-FFF2-40B4-BE49-F238E27FC236}">
                    <a16:creationId xmlns="" xmlns:a16="http://schemas.microsoft.com/office/drawing/2014/main" id="{9539B510-6A62-45AD-BF69-1B253709CA9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9586" y="1369030"/>
                <a:ext cx="7610475" cy="1"/>
              </a:xfrm>
              <a:prstGeom prst="straightConnector1">
                <a:avLst/>
              </a:prstGeom>
              <a:ln w="28575">
                <a:solidFill>
                  <a:srgbClr val="DC7F0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6" name="Google Shape;196;g7c553259d1_0_81"/>
              <p:cNvSpPr/>
              <p:nvPr/>
            </p:nvSpPr>
            <p:spPr>
              <a:xfrm>
                <a:off x="7826430" y="1558752"/>
                <a:ext cx="302700" cy="3246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lang="ko-KR" sz="1800" b="1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3</a:t>
                </a:r>
                <a:endParaRPr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74" name="Google Shape;174;g7c553259d1_0_81"/>
              <p:cNvSpPr/>
              <p:nvPr/>
            </p:nvSpPr>
            <p:spPr>
              <a:xfrm>
                <a:off x="565963" y="1385492"/>
                <a:ext cx="302700" cy="3246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lang="ko-KR" sz="1800" b="1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2</a:t>
                </a:r>
                <a:endParaRPr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73" name="Google Shape;173;g7c553259d1_0_81"/>
              <p:cNvSpPr/>
              <p:nvPr/>
            </p:nvSpPr>
            <p:spPr>
              <a:xfrm>
                <a:off x="121023" y="1545913"/>
                <a:ext cx="302700" cy="3246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lang="ko-KR" sz="1800" b="1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1</a:t>
                </a:r>
                <a:endParaRPr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38" name="직사각형 37"/>
            <p:cNvSpPr/>
            <p:nvPr/>
          </p:nvSpPr>
          <p:spPr>
            <a:xfrm>
              <a:off x="3755317" y="2556943"/>
              <a:ext cx="1974166" cy="437541"/>
            </a:xfrm>
            <a:prstGeom prst="rect">
              <a:avLst/>
            </a:prstGeom>
            <a:solidFill>
              <a:srgbClr val="DC7F0D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300" b="1" dirty="0" smtClean="0"/>
                <a:t>베스트 프로젝트</a:t>
              </a:r>
              <a:endParaRPr lang="ko-KR" altLang="en-US" sz="1300" b="1" dirty="0"/>
            </a:p>
          </p:txBody>
        </p:sp>
        <p:sp>
          <p:nvSpPr>
            <p:cNvPr id="39" name="갈매기형 수장 38"/>
            <p:cNvSpPr/>
            <p:nvPr/>
          </p:nvSpPr>
          <p:spPr>
            <a:xfrm rot="5400000">
              <a:off x="5375411" y="2652620"/>
              <a:ext cx="227031" cy="246185"/>
            </a:xfrm>
            <a:prstGeom prst="chevron">
              <a:avLst>
                <a:gd name="adj" fmla="val 64285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07" name="Google Shape;207;g7c553259d1_0_81"/>
            <p:cNvSpPr/>
            <p:nvPr/>
          </p:nvSpPr>
          <p:spPr>
            <a:xfrm>
              <a:off x="3517900" y="2613412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4</a:t>
              </a:r>
              <a:endParaRPr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40" name="직사각형 39"/>
          <p:cNvSpPr/>
          <p:nvPr/>
        </p:nvSpPr>
        <p:spPr>
          <a:xfrm>
            <a:off x="6003614" y="2556941"/>
            <a:ext cx="1974166" cy="437541"/>
          </a:xfrm>
          <a:prstGeom prst="rect">
            <a:avLst/>
          </a:prstGeom>
          <a:solidFill>
            <a:srgbClr val="DC7F0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300" b="1" dirty="0" smtClean="0"/>
              <a:t>투자 </a:t>
            </a:r>
            <a:r>
              <a:rPr lang="ko-KR" altLang="en-US" sz="1300" b="1" dirty="0" err="1" smtClean="0"/>
              <a:t>금액순</a:t>
            </a:r>
            <a:endParaRPr lang="ko-KR" altLang="en-US" sz="1300" b="1" dirty="0"/>
          </a:p>
        </p:txBody>
      </p:sp>
      <p:sp>
        <p:nvSpPr>
          <p:cNvPr id="41" name="Google Shape;207;g7c553259d1_0_81"/>
          <p:cNvSpPr/>
          <p:nvPr/>
        </p:nvSpPr>
        <p:spPr>
          <a:xfrm>
            <a:off x="5803900" y="261341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2" name="갈매기형 수장 41"/>
          <p:cNvSpPr/>
          <p:nvPr/>
        </p:nvSpPr>
        <p:spPr>
          <a:xfrm rot="5400000">
            <a:off x="7675156" y="2652620"/>
            <a:ext cx="227031" cy="246185"/>
          </a:xfrm>
          <a:prstGeom prst="chevron">
            <a:avLst>
              <a:gd name="adj" fmla="val 64285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4492156"/>
              </p:ext>
            </p:extLst>
          </p:nvPr>
        </p:nvGraphicFramePr>
        <p:xfrm>
          <a:off x="3394333" y="3460615"/>
          <a:ext cx="5001062" cy="238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00531"/>
                <a:gridCol w="2500531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</a:t>
                      </a:r>
                      <a:r>
                        <a:rPr lang="ko-KR" altLang="en-US" dirty="0" smtClean="0"/>
                        <a:t>차 </a:t>
                      </a:r>
                      <a:r>
                        <a:rPr lang="ko-KR" altLang="en-US" dirty="0" err="1" smtClean="0"/>
                        <a:t>셀렉트</a:t>
                      </a:r>
                      <a:r>
                        <a:rPr lang="ko-KR" altLang="en-US" dirty="0" smtClean="0"/>
                        <a:t> 박스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</a:t>
                      </a:r>
                      <a:r>
                        <a:rPr lang="ko-KR" altLang="en-US" dirty="0" smtClean="0"/>
                        <a:t>차 </a:t>
                      </a:r>
                      <a:r>
                        <a:rPr lang="ko-KR" altLang="en-US" dirty="0" err="1" smtClean="0"/>
                        <a:t>셀렉트박스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*</a:t>
                      </a:r>
                      <a:r>
                        <a:rPr lang="ko-KR" altLang="en-US" sz="1500" dirty="0" smtClean="0"/>
                        <a:t>진행 중 프로젝트</a:t>
                      </a:r>
                      <a:r>
                        <a:rPr lang="en-US" altLang="ko-KR" sz="1500" dirty="0" smtClean="0"/>
                        <a:t>(default)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진행 중 프로젝트</a:t>
                      </a:r>
                      <a:endParaRPr lang="ko-KR" altLang="en-US" sz="15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베스트 프로젝트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조회수순</a:t>
                      </a:r>
                      <a:endParaRPr lang="en-US" altLang="ko-KR" sz="1500" dirty="0" smtClean="0"/>
                    </a:p>
                    <a:p>
                      <a:pPr latinLnBrk="1"/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투</a:t>
                      </a:r>
                      <a:r>
                        <a:rPr lang="ko-KR" altLang="en-US" sz="1500" baseline="0" dirty="0" smtClean="0"/>
                        <a:t>자 </a:t>
                      </a:r>
                      <a:r>
                        <a:rPr lang="ko-KR" altLang="en-US" sz="1500" baseline="0" dirty="0" err="1" smtClean="0"/>
                        <a:t>금액순</a:t>
                      </a:r>
                      <a:endParaRPr lang="ko-KR" altLang="en-US" sz="1500" dirty="0"/>
                    </a:p>
                  </a:txBody>
                  <a:tcPr/>
                </a:tc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다가올 프로젝트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다가올 프로젝트</a:t>
                      </a:r>
                      <a:endParaRPr lang="ko-KR" altLang="en-US" sz="1500" dirty="0"/>
                    </a:p>
                  </a:txBody>
                  <a:tcPr/>
                </a:tc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지나간 프로젝트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종료 프로젝트 전체</a:t>
                      </a:r>
                      <a:endParaRPr lang="en-US" altLang="ko-KR" sz="1500" dirty="0" smtClean="0"/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아깝게 목표 </a:t>
                      </a:r>
                      <a:r>
                        <a:rPr lang="ko-KR" altLang="en-US" sz="1500" dirty="0" err="1" smtClean="0"/>
                        <a:t>미달성된</a:t>
                      </a:r>
                      <a:r>
                        <a:rPr lang="ko-KR" altLang="en-US" sz="1500" dirty="0" smtClean="0"/>
                        <a:t> 프로젝트</a:t>
                      </a:r>
                      <a:endParaRPr lang="ko-KR" altLang="en-US" sz="15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1" name="아래쪽 화살표 10"/>
          <p:cNvSpPr/>
          <p:nvPr/>
        </p:nvSpPr>
        <p:spPr>
          <a:xfrm rot="10800000">
            <a:off x="4453152" y="3002722"/>
            <a:ext cx="315698" cy="41189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아래쪽 화살표 42"/>
          <p:cNvSpPr/>
          <p:nvPr/>
        </p:nvSpPr>
        <p:spPr>
          <a:xfrm rot="10800000">
            <a:off x="6772103" y="3006873"/>
            <a:ext cx="315698" cy="41189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4614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1739115836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user_w_ht_category_menu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프로젝트 </a:t>
                      </a:r>
                      <a:r>
                        <a:rPr 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카테고리 </a:t>
                      </a: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메뉴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517758202"/>
              </p:ext>
            </p:extLst>
          </p:nvPr>
        </p:nvGraphicFramePr>
        <p:xfrm>
          <a:off x="8509686" y="1289960"/>
          <a:ext cx="3532000" cy="55051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67024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>
                          <a:latin typeface="맑은 고딕"/>
                        </a:rPr>
                        <a:t>좌측 카테고리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호출</a:t>
                      </a:r>
                      <a:endParaRPr lang="en-US" altLang="ko-KR" sz="1500" b="0" i="0" u="none" strike="noStrike" cap="none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en-US" sz="1500" b="0" i="0" u="none" strike="noStrike" cap="none" noProof="0" dirty="0" smtClean="0">
                          <a:latin typeface="맑은 고딕"/>
                        </a:rPr>
                        <a:t>-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슬라이드 배너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258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IT,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가전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가구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패션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뷰티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 err="1">
                          <a:latin typeface="Malgun Gothic"/>
                          <a:ea typeface="Malgun Gothic"/>
                        </a:rPr>
                        <a:t>푸드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여행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레저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스포츠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반려동물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음악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저작권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영화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각 카테고리별 프로젝트 호출 버튼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주화면으로 </a:t>
                      </a:r>
                      <a:r>
                        <a:rPr lang="ko-KR" altLang="en-US" sz="1500" b="0" i="0" u="none" strike="noStrike" cap="none" noProof="0" dirty="0" err="1">
                          <a:latin typeface="Malgun Gothic"/>
                          <a:ea typeface="Malgun Gothic"/>
                        </a:rPr>
                        <a:t>컨텐츠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 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표시</a:t>
                      </a:r>
                      <a:endParaRPr lang="en-US" altLang="ko-KR" sz="1500" b="0" i="0" u="none" strike="noStrike" cap="none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선택한 카테고리는 다르게 표시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우측 카테고리 </a:t>
                      </a:r>
                      <a:r>
                        <a:rPr lang="ko-KR" altLang="en-US" sz="1500" u="none" strike="noStrike" cap="none" dirty="0">
                          <a:solidFill>
                            <a:schemeClr val="dk1"/>
                          </a:solidFill>
                        </a:rPr>
                        <a:t>호출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1171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카테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고리 내 표시할 프로젝트 종류를 선택하기 위한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셀렉트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박스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에서 선택한 프로젝트 종류의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차 세부 구분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셀렉트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박스 </a:t>
                      </a: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9922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 smtClean="0"/>
                        <a:t>2</a:t>
                      </a:r>
                      <a:r>
                        <a:rPr lang="ko-KR" altLang="en-US" sz="1500" dirty="0" smtClean="0"/>
                        <a:t>차 세부 구분 </a:t>
                      </a:r>
                      <a:r>
                        <a:rPr lang="ko-KR" altLang="en-US" sz="1500" dirty="0" err="1" smtClean="0"/>
                        <a:t>셀렉트</a:t>
                      </a:r>
                      <a:r>
                        <a:rPr lang="ko-KR" altLang="en-US" sz="1500" dirty="0" smtClean="0"/>
                        <a:t> 박스에서 선택된 내용에 해당하는 프로젝트들을 주 화면에 호출</a:t>
                      </a: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84490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pSp>
        <p:nvGrpSpPr>
          <p:cNvPr id="6" name="그룹 5">
            <a:extLst>
              <a:ext uri="{FF2B5EF4-FFF2-40B4-BE49-F238E27FC236}">
                <a16:creationId xmlns="" xmlns:a16="http://schemas.microsoft.com/office/drawing/2014/main" id="{1F85C6AD-0751-4B6C-A5F4-516AC12DF4CE}"/>
              </a:ext>
            </a:extLst>
          </p:cNvPr>
          <p:cNvGrpSpPr/>
          <p:nvPr/>
        </p:nvGrpSpPr>
        <p:grpSpPr>
          <a:xfrm>
            <a:off x="121023" y="1271965"/>
            <a:ext cx="8069131" cy="5349900"/>
            <a:chOff x="121023" y="1271965"/>
            <a:chExt cx="8069131" cy="5349900"/>
          </a:xfrm>
        </p:grpSpPr>
        <p:sp>
          <p:nvSpPr>
            <p:cNvPr id="168" name="Google Shape;168;g7c553259d1_0_81"/>
            <p:cNvSpPr/>
            <p:nvPr/>
          </p:nvSpPr>
          <p:spPr>
            <a:xfrm>
              <a:off x="157954" y="1271965"/>
              <a:ext cx="8032200" cy="534990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22" name="직선 화살표 연결선 21">
              <a:extLst>
                <a:ext uri="{FF2B5EF4-FFF2-40B4-BE49-F238E27FC236}">
                  <a16:creationId xmlns="" xmlns:a16="http://schemas.microsoft.com/office/drawing/2014/main" id="{CCEC4258-E719-40F7-A7AD-240A09AA73A7}"/>
                </a:ext>
              </a:extLst>
            </p:cNvPr>
            <p:cNvCxnSpPr>
              <a:cxnSpLocks/>
            </p:cNvCxnSpPr>
            <p:nvPr/>
          </p:nvCxnSpPr>
          <p:spPr>
            <a:xfrm>
              <a:off x="369586" y="2447789"/>
              <a:ext cx="761047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Google Shape;209;g7c553259d1_0_81">
              <a:extLst>
                <a:ext uri="{FF2B5EF4-FFF2-40B4-BE49-F238E27FC236}">
                  <a16:creationId xmlns="" xmlns:a16="http://schemas.microsoft.com/office/drawing/2014/main" id="{F3871749-3F10-4D5D-96D4-17708C10FB40}"/>
                </a:ext>
              </a:extLst>
            </p:cNvPr>
            <p:cNvSpPr/>
            <p:nvPr/>
          </p:nvSpPr>
          <p:spPr>
            <a:xfrm rot="16080000">
              <a:off x="321801" y="1843660"/>
              <a:ext cx="201000" cy="1737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09;g7c553259d1_0_81">
              <a:extLst>
                <a:ext uri="{FF2B5EF4-FFF2-40B4-BE49-F238E27FC236}">
                  <a16:creationId xmlns="" xmlns:a16="http://schemas.microsoft.com/office/drawing/2014/main" id="{B60571CA-13FA-4AA2-9369-C6414EF858EC}"/>
                </a:ext>
              </a:extLst>
            </p:cNvPr>
            <p:cNvSpPr/>
            <p:nvPr/>
          </p:nvSpPr>
          <p:spPr>
            <a:xfrm rot="5400000">
              <a:off x="7760825" y="1843659"/>
              <a:ext cx="201000" cy="1737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타원 4">
              <a:extLst>
                <a:ext uri="{FF2B5EF4-FFF2-40B4-BE49-F238E27FC236}">
                  <a16:creationId xmlns="" xmlns:a16="http://schemas.microsoft.com/office/drawing/2014/main" id="{F94C7356-D7A1-42AC-A4E1-2DCD8803BE02}"/>
                </a:ext>
              </a:extLst>
            </p:cNvPr>
            <p:cNvSpPr/>
            <p:nvPr/>
          </p:nvSpPr>
          <p:spPr>
            <a:xfrm>
              <a:off x="628650" y="1514475"/>
              <a:ext cx="819150" cy="819150"/>
            </a:xfrm>
            <a:prstGeom prst="ellipse">
              <a:avLst/>
            </a:prstGeom>
            <a:solidFill>
              <a:srgbClr val="DC7F0D">
                <a:alpha val="3607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dirty="0">
                  <a:ea typeface="맑은 고딕"/>
                </a:rPr>
                <a:t>IT</a:t>
              </a:r>
              <a:endParaRPr lang="ko-KR" altLang="en-US" sz="1500" dirty="0"/>
            </a:p>
          </p:txBody>
        </p:sp>
        <p:sp>
          <p:nvSpPr>
            <p:cNvPr id="27" name="타원 26">
              <a:extLst>
                <a:ext uri="{FF2B5EF4-FFF2-40B4-BE49-F238E27FC236}">
                  <a16:creationId xmlns="" xmlns:a16="http://schemas.microsoft.com/office/drawing/2014/main" id="{115563C6-886D-44D9-B984-839C5DACBEFC}"/>
                </a:ext>
              </a:extLst>
            </p:cNvPr>
            <p:cNvSpPr/>
            <p:nvPr/>
          </p:nvSpPr>
          <p:spPr>
            <a:xfrm>
              <a:off x="1663700" y="1504950"/>
              <a:ext cx="819150" cy="819150"/>
            </a:xfrm>
            <a:prstGeom prst="ellipse">
              <a:avLst/>
            </a:prstGeom>
            <a:solidFill>
              <a:srgbClr val="DC7F0D">
                <a:alpha val="3607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dirty="0">
                  <a:ea typeface="맑은 고딕"/>
                </a:rPr>
                <a:t>가전</a:t>
              </a:r>
              <a:endParaRPr lang="ko-KR" altLang="en-US" sz="1500" dirty="0"/>
            </a:p>
          </p:txBody>
        </p:sp>
        <p:sp>
          <p:nvSpPr>
            <p:cNvPr id="28" name="타원 27">
              <a:extLst>
                <a:ext uri="{FF2B5EF4-FFF2-40B4-BE49-F238E27FC236}">
                  <a16:creationId xmlns="" xmlns:a16="http://schemas.microsoft.com/office/drawing/2014/main" id="{1B6D3888-4CA7-46A5-8E1D-81B73F59FF1F}"/>
                </a:ext>
              </a:extLst>
            </p:cNvPr>
            <p:cNvSpPr/>
            <p:nvPr/>
          </p:nvSpPr>
          <p:spPr>
            <a:xfrm>
              <a:off x="6838950" y="1504950"/>
              <a:ext cx="819150" cy="819150"/>
            </a:xfrm>
            <a:prstGeom prst="ellipse">
              <a:avLst/>
            </a:prstGeom>
            <a:solidFill>
              <a:srgbClr val="DC7F0D">
                <a:alpha val="3607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dirty="0">
                  <a:ea typeface="맑은 고딕"/>
                </a:rPr>
                <a:t>여행</a:t>
              </a:r>
              <a:endParaRPr lang="ko-KR" altLang="en-US" sz="1500" dirty="0"/>
            </a:p>
          </p:txBody>
        </p:sp>
        <p:sp>
          <p:nvSpPr>
            <p:cNvPr id="29" name="타원 28">
              <a:extLst>
                <a:ext uri="{FF2B5EF4-FFF2-40B4-BE49-F238E27FC236}">
                  <a16:creationId xmlns="" xmlns:a16="http://schemas.microsoft.com/office/drawing/2014/main" id="{7C815D61-07C6-4627-90E1-2EB4D0CED5A3}"/>
                </a:ext>
              </a:extLst>
            </p:cNvPr>
            <p:cNvSpPr/>
            <p:nvPr/>
          </p:nvSpPr>
          <p:spPr>
            <a:xfrm>
              <a:off x="5803900" y="1504950"/>
              <a:ext cx="819150" cy="819150"/>
            </a:xfrm>
            <a:prstGeom prst="ellipse">
              <a:avLst/>
            </a:prstGeom>
            <a:solidFill>
              <a:srgbClr val="DC7F0D">
                <a:alpha val="3607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dirty="0" err="1">
                  <a:ea typeface="맑은 고딕"/>
                </a:rPr>
                <a:t>푸드</a:t>
              </a:r>
              <a:endParaRPr lang="ko-KR" altLang="en-US" sz="1500" dirty="0" err="1"/>
            </a:p>
          </p:txBody>
        </p:sp>
        <p:sp>
          <p:nvSpPr>
            <p:cNvPr id="30" name="타원 29">
              <a:extLst>
                <a:ext uri="{FF2B5EF4-FFF2-40B4-BE49-F238E27FC236}">
                  <a16:creationId xmlns="" xmlns:a16="http://schemas.microsoft.com/office/drawing/2014/main" id="{72E9870F-ABFB-494D-8023-215084EBA05C}"/>
                </a:ext>
              </a:extLst>
            </p:cNvPr>
            <p:cNvSpPr/>
            <p:nvPr/>
          </p:nvSpPr>
          <p:spPr>
            <a:xfrm>
              <a:off x="4768850" y="1504950"/>
              <a:ext cx="819150" cy="819150"/>
            </a:xfrm>
            <a:prstGeom prst="ellipse">
              <a:avLst/>
            </a:prstGeom>
            <a:solidFill>
              <a:srgbClr val="DC7F0D">
                <a:alpha val="3607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dirty="0">
                  <a:ea typeface="맑은 고딕"/>
                </a:rPr>
                <a:t>뷰티</a:t>
              </a:r>
              <a:endParaRPr lang="ko-KR" altLang="en-US" sz="1500" dirty="0"/>
            </a:p>
          </p:txBody>
        </p:sp>
        <p:sp>
          <p:nvSpPr>
            <p:cNvPr id="31" name="타원 30">
              <a:extLst>
                <a:ext uri="{FF2B5EF4-FFF2-40B4-BE49-F238E27FC236}">
                  <a16:creationId xmlns="" xmlns:a16="http://schemas.microsoft.com/office/drawing/2014/main" id="{E616952D-60CD-4373-A2D0-B4FD5659943A}"/>
                </a:ext>
              </a:extLst>
            </p:cNvPr>
            <p:cNvSpPr/>
            <p:nvPr/>
          </p:nvSpPr>
          <p:spPr>
            <a:xfrm>
              <a:off x="3733800" y="1504950"/>
              <a:ext cx="819150" cy="819150"/>
            </a:xfrm>
            <a:prstGeom prst="ellipse">
              <a:avLst/>
            </a:prstGeom>
            <a:solidFill>
              <a:srgbClr val="DC7F0D"/>
            </a:solidFill>
            <a:ln>
              <a:solidFill>
                <a:srgbClr val="DC7F0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dirty="0">
                  <a:ea typeface="맑은 고딕"/>
                </a:rPr>
                <a:t>패션</a:t>
              </a:r>
              <a:endParaRPr lang="ko-KR" altLang="en-US" sz="1500" dirty="0"/>
            </a:p>
          </p:txBody>
        </p:sp>
        <p:sp>
          <p:nvSpPr>
            <p:cNvPr id="32" name="타원 31">
              <a:extLst>
                <a:ext uri="{FF2B5EF4-FFF2-40B4-BE49-F238E27FC236}">
                  <a16:creationId xmlns="" xmlns:a16="http://schemas.microsoft.com/office/drawing/2014/main" id="{ED2B5723-8454-4313-A09E-3752D4CD42EF}"/>
                </a:ext>
              </a:extLst>
            </p:cNvPr>
            <p:cNvSpPr/>
            <p:nvPr/>
          </p:nvSpPr>
          <p:spPr>
            <a:xfrm>
              <a:off x="2698750" y="1504950"/>
              <a:ext cx="819150" cy="819150"/>
            </a:xfrm>
            <a:prstGeom prst="ellipse">
              <a:avLst/>
            </a:prstGeom>
            <a:solidFill>
              <a:srgbClr val="DC7F0D">
                <a:alpha val="3607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dirty="0">
                  <a:ea typeface="맑은 고딕"/>
                </a:rPr>
                <a:t>가구</a:t>
              </a:r>
              <a:endParaRPr lang="ko-KR" altLang="en-US" sz="1500" dirty="0"/>
            </a:p>
          </p:txBody>
        </p:sp>
        <p:cxnSp>
          <p:nvCxnSpPr>
            <p:cNvPr id="33" name="직선 화살표 연결선 32">
              <a:extLst>
                <a:ext uri="{FF2B5EF4-FFF2-40B4-BE49-F238E27FC236}">
                  <a16:creationId xmlns="" xmlns:a16="http://schemas.microsoft.com/office/drawing/2014/main" id="{9539B510-6A62-45AD-BF69-1B253709CA90}"/>
                </a:ext>
              </a:extLst>
            </p:cNvPr>
            <p:cNvCxnSpPr>
              <a:cxnSpLocks/>
            </p:cNvCxnSpPr>
            <p:nvPr/>
          </p:nvCxnSpPr>
          <p:spPr>
            <a:xfrm>
              <a:off x="369586" y="1369030"/>
              <a:ext cx="7610475" cy="1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6" name="Google Shape;196;g7c553259d1_0_81"/>
            <p:cNvSpPr/>
            <p:nvPr/>
          </p:nvSpPr>
          <p:spPr>
            <a:xfrm>
              <a:off x="7826430" y="1558752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3</a:t>
              </a:r>
              <a:endParaRPr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74" name="Google Shape;174;g7c553259d1_0_81"/>
            <p:cNvSpPr/>
            <p:nvPr/>
          </p:nvSpPr>
          <p:spPr>
            <a:xfrm>
              <a:off x="565963" y="1385492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</a:t>
              </a:r>
              <a:endParaRPr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73" name="Google Shape;173;g7c553259d1_0_81"/>
            <p:cNvSpPr/>
            <p:nvPr/>
          </p:nvSpPr>
          <p:spPr>
            <a:xfrm>
              <a:off x="121023" y="1545913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</a:t>
              </a:r>
              <a:endParaRPr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78" y="1165359"/>
            <a:ext cx="12025075" cy="49475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3" name="직사각형 22"/>
          <p:cNvSpPr/>
          <p:nvPr/>
        </p:nvSpPr>
        <p:spPr>
          <a:xfrm>
            <a:off x="928089" y="2794214"/>
            <a:ext cx="10595044" cy="382765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8237" y="1708213"/>
            <a:ext cx="5419725" cy="12192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2354" y="3223076"/>
            <a:ext cx="7077074" cy="83214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4" name="직선 화살표 연결선 33"/>
          <p:cNvCxnSpPr>
            <a:stCxn id="24" idx="1"/>
          </p:cNvCxnSpPr>
          <p:nvPr/>
        </p:nvCxnSpPr>
        <p:spPr>
          <a:xfrm flipH="1">
            <a:off x="3843606" y="2317813"/>
            <a:ext cx="1104631" cy="777703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/>
          <p:cNvCxnSpPr>
            <a:stCxn id="26" idx="1"/>
          </p:cNvCxnSpPr>
          <p:nvPr/>
        </p:nvCxnSpPr>
        <p:spPr>
          <a:xfrm flipH="1">
            <a:off x="4055952" y="3639146"/>
            <a:ext cx="896402" cy="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4114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2014139549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user_w_ht_category_menu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프로젝트 </a:t>
                      </a:r>
                      <a:r>
                        <a:rPr 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카테고리 </a:t>
                      </a: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메뉴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2516329448"/>
              </p:ext>
            </p:extLst>
          </p:nvPr>
        </p:nvGraphicFramePr>
        <p:xfrm>
          <a:off x="8509686" y="1289960"/>
          <a:ext cx="3532000" cy="55051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67024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>
                          <a:latin typeface="맑은 고딕"/>
                        </a:rPr>
                        <a:t>좌측 카테고리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호출</a:t>
                      </a:r>
                      <a:endParaRPr lang="en-US" altLang="ko-KR" sz="1500" b="0" i="0" u="none" strike="noStrike" cap="none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en-US" sz="1500" b="0" i="0" u="none" strike="noStrike" cap="none" noProof="0" dirty="0" smtClean="0">
                          <a:latin typeface="맑은 고딕"/>
                        </a:rPr>
                        <a:t>-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슬라이드 배너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258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IT,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가전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가구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패션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뷰티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 err="1">
                          <a:latin typeface="Malgun Gothic"/>
                          <a:ea typeface="Malgun Gothic"/>
                        </a:rPr>
                        <a:t>푸드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여행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레저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스포츠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반려동물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음악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저작권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영화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각 카테고리별 프로젝트 호출 버튼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주화면으로 </a:t>
                      </a:r>
                      <a:r>
                        <a:rPr lang="ko-KR" altLang="en-US" sz="1500" b="0" i="0" u="none" strike="noStrike" cap="none" noProof="0" dirty="0" err="1">
                          <a:latin typeface="Malgun Gothic"/>
                          <a:ea typeface="Malgun Gothic"/>
                        </a:rPr>
                        <a:t>컨텐츠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 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표시</a:t>
                      </a:r>
                      <a:endParaRPr lang="en-US" altLang="ko-KR" sz="1500" b="0" i="0" u="none" strike="noStrike" cap="none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선택한 카테고리는 다르게 표시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우측 카테고리 </a:t>
                      </a:r>
                      <a:r>
                        <a:rPr lang="ko-KR" altLang="en-US" sz="1500" u="none" strike="noStrike" cap="none" dirty="0">
                          <a:solidFill>
                            <a:schemeClr val="dk1"/>
                          </a:solidFill>
                        </a:rPr>
                        <a:t>호출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1171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카테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고리 내 표시할 프로젝트 종류를 선택하기 위한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셀렉트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박스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에서 선택한 프로젝트 종류의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차 세부 구분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셀렉트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박스 </a:t>
                      </a: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9922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 smtClean="0"/>
                        <a:t>2</a:t>
                      </a:r>
                      <a:r>
                        <a:rPr lang="ko-KR" altLang="en-US" sz="1500" dirty="0" smtClean="0"/>
                        <a:t>차 세부 구분 </a:t>
                      </a:r>
                      <a:r>
                        <a:rPr lang="ko-KR" altLang="en-US" sz="1500" dirty="0" err="1" smtClean="0"/>
                        <a:t>셀렉트</a:t>
                      </a:r>
                      <a:r>
                        <a:rPr lang="ko-KR" altLang="en-US" sz="1500" dirty="0" smtClean="0"/>
                        <a:t> 박스에서 선택된 내용에 해당하는 프로젝트들을 주 화면에 호출</a:t>
                      </a: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84490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pSp>
        <p:nvGrpSpPr>
          <p:cNvPr id="6" name="그룹 5">
            <a:extLst>
              <a:ext uri="{FF2B5EF4-FFF2-40B4-BE49-F238E27FC236}">
                <a16:creationId xmlns="" xmlns:a16="http://schemas.microsoft.com/office/drawing/2014/main" id="{1F85C6AD-0751-4B6C-A5F4-516AC12DF4CE}"/>
              </a:ext>
            </a:extLst>
          </p:cNvPr>
          <p:cNvGrpSpPr/>
          <p:nvPr/>
        </p:nvGrpSpPr>
        <p:grpSpPr>
          <a:xfrm>
            <a:off x="121023" y="1271965"/>
            <a:ext cx="8069131" cy="5349900"/>
            <a:chOff x="121023" y="1271965"/>
            <a:chExt cx="8069131" cy="5349900"/>
          </a:xfrm>
        </p:grpSpPr>
        <p:sp>
          <p:nvSpPr>
            <p:cNvPr id="168" name="Google Shape;168;g7c553259d1_0_81"/>
            <p:cNvSpPr/>
            <p:nvPr/>
          </p:nvSpPr>
          <p:spPr>
            <a:xfrm>
              <a:off x="157954" y="1271965"/>
              <a:ext cx="8032200" cy="534990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22" name="직선 화살표 연결선 21">
              <a:extLst>
                <a:ext uri="{FF2B5EF4-FFF2-40B4-BE49-F238E27FC236}">
                  <a16:creationId xmlns="" xmlns:a16="http://schemas.microsoft.com/office/drawing/2014/main" id="{CCEC4258-E719-40F7-A7AD-240A09AA73A7}"/>
                </a:ext>
              </a:extLst>
            </p:cNvPr>
            <p:cNvCxnSpPr>
              <a:cxnSpLocks/>
            </p:cNvCxnSpPr>
            <p:nvPr/>
          </p:nvCxnSpPr>
          <p:spPr>
            <a:xfrm>
              <a:off x="369586" y="2447789"/>
              <a:ext cx="761047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Google Shape;209;g7c553259d1_0_81">
              <a:extLst>
                <a:ext uri="{FF2B5EF4-FFF2-40B4-BE49-F238E27FC236}">
                  <a16:creationId xmlns="" xmlns:a16="http://schemas.microsoft.com/office/drawing/2014/main" id="{F3871749-3F10-4D5D-96D4-17708C10FB40}"/>
                </a:ext>
              </a:extLst>
            </p:cNvPr>
            <p:cNvSpPr/>
            <p:nvPr/>
          </p:nvSpPr>
          <p:spPr>
            <a:xfrm rot="16080000">
              <a:off x="321801" y="1843660"/>
              <a:ext cx="201000" cy="1737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09;g7c553259d1_0_81">
              <a:extLst>
                <a:ext uri="{FF2B5EF4-FFF2-40B4-BE49-F238E27FC236}">
                  <a16:creationId xmlns="" xmlns:a16="http://schemas.microsoft.com/office/drawing/2014/main" id="{B60571CA-13FA-4AA2-9369-C6414EF858EC}"/>
                </a:ext>
              </a:extLst>
            </p:cNvPr>
            <p:cNvSpPr/>
            <p:nvPr/>
          </p:nvSpPr>
          <p:spPr>
            <a:xfrm rot="5400000">
              <a:off x="7760825" y="1843659"/>
              <a:ext cx="201000" cy="1737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타원 4">
              <a:extLst>
                <a:ext uri="{FF2B5EF4-FFF2-40B4-BE49-F238E27FC236}">
                  <a16:creationId xmlns="" xmlns:a16="http://schemas.microsoft.com/office/drawing/2014/main" id="{F94C7356-D7A1-42AC-A4E1-2DCD8803BE02}"/>
                </a:ext>
              </a:extLst>
            </p:cNvPr>
            <p:cNvSpPr/>
            <p:nvPr/>
          </p:nvSpPr>
          <p:spPr>
            <a:xfrm>
              <a:off x="628650" y="1514475"/>
              <a:ext cx="819150" cy="819150"/>
            </a:xfrm>
            <a:prstGeom prst="ellipse">
              <a:avLst/>
            </a:prstGeom>
            <a:solidFill>
              <a:srgbClr val="DC7F0D">
                <a:alpha val="3607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dirty="0">
                  <a:ea typeface="맑은 고딕"/>
                </a:rPr>
                <a:t>IT</a:t>
              </a:r>
              <a:endParaRPr lang="ko-KR" altLang="en-US" sz="1500" dirty="0"/>
            </a:p>
          </p:txBody>
        </p:sp>
        <p:sp>
          <p:nvSpPr>
            <p:cNvPr id="27" name="타원 26">
              <a:extLst>
                <a:ext uri="{FF2B5EF4-FFF2-40B4-BE49-F238E27FC236}">
                  <a16:creationId xmlns="" xmlns:a16="http://schemas.microsoft.com/office/drawing/2014/main" id="{115563C6-886D-44D9-B984-839C5DACBEFC}"/>
                </a:ext>
              </a:extLst>
            </p:cNvPr>
            <p:cNvSpPr/>
            <p:nvPr/>
          </p:nvSpPr>
          <p:spPr>
            <a:xfrm>
              <a:off x="1663700" y="1504950"/>
              <a:ext cx="819150" cy="819150"/>
            </a:xfrm>
            <a:prstGeom prst="ellipse">
              <a:avLst/>
            </a:prstGeom>
            <a:solidFill>
              <a:srgbClr val="DC7F0D">
                <a:alpha val="3607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dirty="0">
                  <a:ea typeface="맑은 고딕"/>
                </a:rPr>
                <a:t>가전</a:t>
              </a:r>
              <a:endParaRPr lang="ko-KR" altLang="en-US" sz="1500" dirty="0"/>
            </a:p>
          </p:txBody>
        </p:sp>
        <p:sp>
          <p:nvSpPr>
            <p:cNvPr id="28" name="타원 27">
              <a:extLst>
                <a:ext uri="{FF2B5EF4-FFF2-40B4-BE49-F238E27FC236}">
                  <a16:creationId xmlns="" xmlns:a16="http://schemas.microsoft.com/office/drawing/2014/main" id="{1B6D3888-4CA7-46A5-8E1D-81B73F59FF1F}"/>
                </a:ext>
              </a:extLst>
            </p:cNvPr>
            <p:cNvSpPr/>
            <p:nvPr/>
          </p:nvSpPr>
          <p:spPr>
            <a:xfrm>
              <a:off x="6838950" y="1504950"/>
              <a:ext cx="819150" cy="819150"/>
            </a:xfrm>
            <a:prstGeom prst="ellipse">
              <a:avLst/>
            </a:prstGeom>
            <a:solidFill>
              <a:srgbClr val="DC7F0D">
                <a:alpha val="3607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dirty="0">
                  <a:ea typeface="맑은 고딕"/>
                </a:rPr>
                <a:t>여행</a:t>
              </a:r>
              <a:endParaRPr lang="ko-KR" altLang="en-US" sz="1500" dirty="0"/>
            </a:p>
          </p:txBody>
        </p:sp>
        <p:sp>
          <p:nvSpPr>
            <p:cNvPr id="29" name="타원 28">
              <a:extLst>
                <a:ext uri="{FF2B5EF4-FFF2-40B4-BE49-F238E27FC236}">
                  <a16:creationId xmlns="" xmlns:a16="http://schemas.microsoft.com/office/drawing/2014/main" id="{7C815D61-07C6-4627-90E1-2EB4D0CED5A3}"/>
                </a:ext>
              </a:extLst>
            </p:cNvPr>
            <p:cNvSpPr/>
            <p:nvPr/>
          </p:nvSpPr>
          <p:spPr>
            <a:xfrm>
              <a:off x="5803900" y="1504950"/>
              <a:ext cx="819150" cy="819150"/>
            </a:xfrm>
            <a:prstGeom prst="ellipse">
              <a:avLst/>
            </a:prstGeom>
            <a:solidFill>
              <a:srgbClr val="DC7F0D">
                <a:alpha val="3607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dirty="0" err="1">
                  <a:ea typeface="맑은 고딕"/>
                </a:rPr>
                <a:t>푸드</a:t>
              </a:r>
              <a:endParaRPr lang="ko-KR" altLang="en-US" sz="1500" dirty="0" err="1"/>
            </a:p>
          </p:txBody>
        </p:sp>
        <p:sp>
          <p:nvSpPr>
            <p:cNvPr id="30" name="타원 29">
              <a:extLst>
                <a:ext uri="{FF2B5EF4-FFF2-40B4-BE49-F238E27FC236}">
                  <a16:creationId xmlns="" xmlns:a16="http://schemas.microsoft.com/office/drawing/2014/main" id="{72E9870F-ABFB-494D-8023-215084EBA05C}"/>
                </a:ext>
              </a:extLst>
            </p:cNvPr>
            <p:cNvSpPr/>
            <p:nvPr/>
          </p:nvSpPr>
          <p:spPr>
            <a:xfrm>
              <a:off x="4768850" y="1504950"/>
              <a:ext cx="819150" cy="819150"/>
            </a:xfrm>
            <a:prstGeom prst="ellipse">
              <a:avLst/>
            </a:prstGeom>
            <a:solidFill>
              <a:srgbClr val="DC7F0D">
                <a:alpha val="3607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dirty="0">
                  <a:ea typeface="맑은 고딕"/>
                </a:rPr>
                <a:t>뷰티</a:t>
              </a:r>
              <a:endParaRPr lang="ko-KR" altLang="en-US" sz="1500" dirty="0"/>
            </a:p>
          </p:txBody>
        </p:sp>
        <p:sp>
          <p:nvSpPr>
            <p:cNvPr id="31" name="타원 30">
              <a:extLst>
                <a:ext uri="{FF2B5EF4-FFF2-40B4-BE49-F238E27FC236}">
                  <a16:creationId xmlns="" xmlns:a16="http://schemas.microsoft.com/office/drawing/2014/main" id="{E616952D-60CD-4373-A2D0-B4FD5659943A}"/>
                </a:ext>
              </a:extLst>
            </p:cNvPr>
            <p:cNvSpPr/>
            <p:nvPr/>
          </p:nvSpPr>
          <p:spPr>
            <a:xfrm>
              <a:off x="3733800" y="1504950"/>
              <a:ext cx="819150" cy="819150"/>
            </a:xfrm>
            <a:prstGeom prst="ellipse">
              <a:avLst/>
            </a:prstGeom>
            <a:solidFill>
              <a:srgbClr val="DC7F0D"/>
            </a:solidFill>
            <a:ln>
              <a:solidFill>
                <a:srgbClr val="DC7F0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dirty="0">
                  <a:ea typeface="맑은 고딕"/>
                </a:rPr>
                <a:t>패션</a:t>
              </a:r>
              <a:endParaRPr lang="ko-KR" altLang="en-US" sz="1500" dirty="0"/>
            </a:p>
          </p:txBody>
        </p:sp>
        <p:sp>
          <p:nvSpPr>
            <p:cNvPr id="32" name="타원 31">
              <a:extLst>
                <a:ext uri="{FF2B5EF4-FFF2-40B4-BE49-F238E27FC236}">
                  <a16:creationId xmlns="" xmlns:a16="http://schemas.microsoft.com/office/drawing/2014/main" id="{ED2B5723-8454-4313-A09E-3752D4CD42EF}"/>
                </a:ext>
              </a:extLst>
            </p:cNvPr>
            <p:cNvSpPr/>
            <p:nvPr/>
          </p:nvSpPr>
          <p:spPr>
            <a:xfrm>
              <a:off x="2698750" y="1504950"/>
              <a:ext cx="819150" cy="819150"/>
            </a:xfrm>
            <a:prstGeom prst="ellipse">
              <a:avLst/>
            </a:prstGeom>
            <a:solidFill>
              <a:srgbClr val="DC7F0D">
                <a:alpha val="3607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dirty="0">
                  <a:ea typeface="맑은 고딕"/>
                </a:rPr>
                <a:t>가구</a:t>
              </a:r>
              <a:endParaRPr lang="ko-KR" altLang="en-US" sz="1500" dirty="0"/>
            </a:p>
          </p:txBody>
        </p:sp>
        <p:cxnSp>
          <p:nvCxnSpPr>
            <p:cNvPr id="33" name="직선 화살표 연결선 32">
              <a:extLst>
                <a:ext uri="{FF2B5EF4-FFF2-40B4-BE49-F238E27FC236}">
                  <a16:creationId xmlns="" xmlns:a16="http://schemas.microsoft.com/office/drawing/2014/main" id="{9539B510-6A62-45AD-BF69-1B253709CA90}"/>
                </a:ext>
              </a:extLst>
            </p:cNvPr>
            <p:cNvCxnSpPr>
              <a:cxnSpLocks/>
            </p:cNvCxnSpPr>
            <p:nvPr/>
          </p:nvCxnSpPr>
          <p:spPr>
            <a:xfrm>
              <a:off x="369586" y="1369030"/>
              <a:ext cx="7610475" cy="1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6" name="Google Shape;196;g7c553259d1_0_81"/>
            <p:cNvSpPr/>
            <p:nvPr/>
          </p:nvSpPr>
          <p:spPr>
            <a:xfrm>
              <a:off x="7826430" y="1558752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3</a:t>
              </a:r>
              <a:endParaRPr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74" name="Google Shape;174;g7c553259d1_0_81"/>
            <p:cNvSpPr/>
            <p:nvPr/>
          </p:nvSpPr>
          <p:spPr>
            <a:xfrm>
              <a:off x="565963" y="1385492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</a:t>
              </a:r>
              <a:endParaRPr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73" name="Google Shape;173;g7c553259d1_0_81"/>
            <p:cNvSpPr/>
            <p:nvPr/>
          </p:nvSpPr>
          <p:spPr>
            <a:xfrm>
              <a:off x="121023" y="1545913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</a:t>
              </a:r>
              <a:endParaRPr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78" y="1165359"/>
            <a:ext cx="12025075" cy="49475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2578" y="635530"/>
            <a:ext cx="7991475" cy="6162675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88356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그림 3"/>
          <p:cNvPicPr/>
          <p:nvPr/>
        </p:nvPicPr>
        <p:blipFill>
          <a:blip r:embed="rId2"/>
          <a:stretch/>
        </p:blipFill>
        <p:spPr>
          <a:xfrm>
            <a:off x="10440" y="8280"/>
            <a:ext cx="12186720" cy="6857280"/>
          </a:xfrm>
          <a:prstGeom prst="rect">
            <a:avLst/>
          </a:prstGeom>
          <a:ln>
            <a:noFill/>
          </a:ln>
        </p:spPr>
      </p:pic>
      <p:sp>
        <p:nvSpPr>
          <p:cNvPr id="81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맑은 고딕"/>
              </a:rPr>
              <a:t>순서</a:t>
            </a:r>
            <a:endParaRPr lang="en-US" sz="4400" b="0" strike="noStrike" spc="-1">
              <a:latin typeface="Noto Sans CJK JP"/>
            </a:endParaRPr>
          </a:p>
        </p:txBody>
      </p:sp>
      <p:sp>
        <p:nvSpPr>
          <p:cNvPr id="82" name="CustomShape 2"/>
          <p:cNvSpPr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514440" indent="-513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맑은 고딕"/>
              <a:buAutoNum type="arabicPeriod"/>
            </a:pP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주제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선정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이유</a:t>
            </a:r>
            <a:endParaRPr lang="en-US" sz="2800" b="0" strike="noStrike" spc="-1" dirty="0">
              <a:latin typeface="Noto Sans CJK JP"/>
            </a:endParaRPr>
          </a:p>
          <a:p>
            <a:pPr marL="514440" indent="-513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맑은 고딕"/>
              <a:buAutoNum type="arabicPeriod"/>
            </a:pP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기능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흐름도</a:t>
            </a:r>
            <a:endParaRPr lang="en-US" sz="2800" b="0" strike="noStrike" spc="-1" dirty="0">
              <a:latin typeface="Noto Sans CJK JP"/>
            </a:endParaRPr>
          </a:p>
          <a:p>
            <a:pPr marL="514440" indent="-513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맑은 고딕"/>
              <a:buAutoNum type="arabicPeriod"/>
            </a:pP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요구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사항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분석</a:t>
            </a:r>
            <a:endParaRPr lang="en-US" sz="2800" b="0" strike="noStrike" spc="-1" dirty="0">
              <a:latin typeface="Noto Sans CJK JP"/>
            </a:endParaRPr>
          </a:p>
          <a:p>
            <a:pPr marL="514440" indent="-513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맑은 고딕"/>
              <a:buAutoNum type="arabicPeriod"/>
            </a:pP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주요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기능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소개</a:t>
            </a:r>
            <a:endParaRPr lang="en-US" sz="2800" b="0" strike="noStrike" spc="-1" dirty="0">
              <a:latin typeface="Noto Sans CJK JP"/>
            </a:endParaRPr>
          </a:p>
          <a:p>
            <a:pPr marL="514440" indent="-513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맑은 고딕"/>
              <a:buAutoNum type="arabicPeriod"/>
            </a:pP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데이터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베이스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설계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현황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소개</a:t>
            </a:r>
            <a:endParaRPr lang="en-US" sz="2800" b="0" strike="noStrike" spc="-1" dirty="0">
              <a:latin typeface="Noto Sans CJK JP"/>
            </a:endParaRPr>
          </a:p>
          <a:p>
            <a:pPr marL="514440" indent="-513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맑은 고딕"/>
              <a:buAutoNum type="arabicPeriod"/>
            </a:pP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화면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구현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 smtClean="0">
                <a:solidFill>
                  <a:srgbClr val="000000"/>
                </a:solidFill>
                <a:latin typeface="맑은 고딕"/>
              </a:rPr>
              <a:t>현황</a:t>
            </a:r>
            <a:r>
              <a:rPr lang="en-US" sz="2800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ko-KR" altLang="en-US" sz="2800" spc="-1" dirty="0" smtClean="0">
                <a:solidFill>
                  <a:srgbClr val="000000"/>
                </a:solidFill>
                <a:latin typeface="맑은 고딕"/>
              </a:rPr>
              <a:t>및 </a:t>
            </a:r>
            <a:r>
              <a:rPr lang="en-US" altLang="ko-KR" sz="2800" spc="-1" dirty="0" smtClean="0">
                <a:solidFill>
                  <a:srgbClr val="000000"/>
                </a:solidFill>
                <a:latin typeface="맑은 고딕"/>
              </a:rPr>
              <a:t>SQL </a:t>
            </a:r>
            <a:r>
              <a:rPr lang="ko-KR" altLang="en-US" sz="2800" spc="-1" dirty="0" smtClean="0">
                <a:solidFill>
                  <a:srgbClr val="000000"/>
                </a:solidFill>
                <a:latin typeface="맑은 고딕"/>
              </a:rPr>
              <a:t>작성 소개</a:t>
            </a:r>
            <a:endParaRPr lang="en-US" sz="2800" b="0" strike="noStrike" spc="-1" dirty="0">
              <a:latin typeface="Noto Sans CJK JP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913644884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user_m_ht_category_menu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</a:rPr>
                        <a:t>프로젝트 </a:t>
                      </a:r>
                      <a:r>
                        <a:rPr lang="ko-KR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카테고리</a:t>
                      </a:r>
                      <a:r>
                        <a:rPr lang="ko-KR" altLang="en-US" sz="1500" b="0" i="0" u="none" strike="noStrike" cap="none" noProof="0" dirty="0">
                          <a:solidFill>
                            <a:schemeClr val="dk1"/>
                          </a:solidFill>
                          <a:latin typeface="맑은 고딕"/>
                        </a:rPr>
                        <a:t> 메뉴</a:t>
                      </a:r>
                      <a:endParaRPr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257632080"/>
              </p:ext>
            </p:extLst>
          </p:nvPr>
        </p:nvGraphicFramePr>
        <p:xfrm>
          <a:off x="8509686" y="1289961"/>
          <a:ext cx="3532000" cy="5331903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5707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322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카테고리를 선택하기 위한 사이드 바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- IT,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가전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,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가구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패션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뷰티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푸드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여행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레저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스포츠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반려동물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음악 저작권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영화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8380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현재 선택한 프로젝트 카테고리 표시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76153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카테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고리 내 표시할 프로젝트 종류를 선택하기 위한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셀렉트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박스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74225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에서 선택한 프로젝트 종류의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차 세부 구분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셀렉트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박스 </a:t>
                      </a: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105151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 smtClean="0"/>
                        <a:t>2</a:t>
                      </a:r>
                      <a:r>
                        <a:rPr lang="ko-KR" altLang="en-US" sz="1500" dirty="0" smtClean="0"/>
                        <a:t>차 세부 구분 </a:t>
                      </a:r>
                      <a:r>
                        <a:rPr lang="ko-KR" altLang="en-US" sz="1500" dirty="0" err="1" smtClean="0"/>
                        <a:t>셀렉트</a:t>
                      </a:r>
                      <a:r>
                        <a:rPr lang="ko-KR" altLang="en-US" sz="1500" dirty="0" smtClean="0"/>
                        <a:t> 박스에서 선택된 내용에 해당하는 프로젝트들을 주 화면에 호출</a:t>
                      </a: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04" name="Google Shape;204;g7c553259d1_0_81"/>
          <p:cNvSpPr/>
          <p:nvPr/>
        </p:nvSpPr>
        <p:spPr>
          <a:xfrm>
            <a:off x="6560679" y="701599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5" name="Google Shape;175;g7c553259d1_0_81"/>
          <p:cNvSpPr/>
          <p:nvPr/>
        </p:nvSpPr>
        <p:spPr>
          <a:xfrm>
            <a:off x="443832" y="1359838"/>
            <a:ext cx="3546150" cy="5164725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" name="Google Shape;175;g7c553259d1_0_81"/>
          <p:cNvSpPr/>
          <p:nvPr/>
        </p:nvSpPr>
        <p:spPr>
          <a:xfrm>
            <a:off x="4221411" y="1364552"/>
            <a:ext cx="3546150" cy="5164725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512606" y="1451443"/>
            <a:ext cx="1660525" cy="4959748"/>
          </a:xfrm>
          <a:prstGeom prst="rect">
            <a:avLst/>
          </a:prstGeom>
          <a:solidFill>
            <a:srgbClr val="DC7F0D">
              <a:alpha val="6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0000" rtlCol="0" anchor="t" anchorCtr="0"/>
          <a:lstStyle/>
          <a:p>
            <a:pPr marL="180000" lvl="0">
              <a:lnSpc>
                <a:spcPct val="150000"/>
              </a:lnSpc>
            </a:pPr>
            <a:r>
              <a:rPr lang="en-US" altLang="ko-KR" sz="1400" b="1" dirty="0" smtClean="0">
                <a:solidFill>
                  <a:schemeClr val="bg1"/>
                </a:solidFill>
                <a:latin typeface="Malgun Gothic"/>
              </a:rPr>
              <a:t>IT</a:t>
            </a:r>
          </a:p>
          <a:p>
            <a:pPr marL="180000" lvl="0"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  <a:latin typeface="Malgun Gothic"/>
                <a:ea typeface="Malgun Gothic"/>
              </a:rPr>
              <a:t>가전</a:t>
            </a:r>
            <a:endParaRPr lang="en-US" altLang="ko-KR" sz="1400" b="1" dirty="0" smtClean="0">
              <a:solidFill>
                <a:schemeClr val="bg1"/>
              </a:solidFill>
              <a:latin typeface="Malgun Gothic"/>
              <a:ea typeface="Malgun Gothic"/>
            </a:endParaRPr>
          </a:p>
          <a:p>
            <a:pPr marL="180000" lvl="0"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  <a:latin typeface="Malgun Gothic"/>
                <a:ea typeface="Malgun Gothic"/>
              </a:rPr>
              <a:t>가구</a:t>
            </a:r>
            <a:endParaRPr lang="en-US" altLang="ko-KR" sz="1400" b="1" dirty="0" smtClean="0">
              <a:solidFill>
                <a:schemeClr val="bg1"/>
              </a:solidFill>
              <a:latin typeface="Malgun Gothic"/>
              <a:ea typeface="Malgun Gothic"/>
            </a:endParaRPr>
          </a:p>
          <a:p>
            <a:pPr marL="180000" lvl="0"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  <a:latin typeface="Malgun Gothic"/>
                <a:ea typeface="Malgun Gothic"/>
              </a:rPr>
              <a:t>패션</a:t>
            </a:r>
            <a:endParaRPr lang="en-US" altLang="ko-KR" sz="1400" b="1" dirty="0" smtClean="0">
              <a:solidFill>
                <a:schemeClr val="bg1"/>
              </a:solidFill>
              <a:latin typeface="Malgun Gothic"/>
              <a:ea typeface="Malgun Gothic"/>
            </a:endParaRPr>
          </a:p>
          <a:p>
            <a:pPr marL="180000" lvl="0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schemeClr val="bg1"/>
                </a:solidFill>
                <a:latin typeface="Malgun Gothic"/>
                <a:ea typeface="Malgun Gothic"/>
              </a:rPr>
              <a:t>뷰티</a:t>
            </a:r>
            <a:endParaRPr lang="en-US" altLang="ko-KR" sz="1400" b="1" dirty="0" smtClean="0">
              <a:solidFill>
                <a:schemeClr val="bg1"/>
              </a:solidFill>
              <a:latin typeface="Malgun Gothic"/>
              <a:ea typeface="Malgun Gothic"/>
            </a:endParaRPr>
          </a:p>
          <a:p>
            <a:pPr marL="180000" lvl="0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schemeClr val="bg1"/>
                </a:solidFill>
                <a:latin typeface="Malgun Gothic"/>
                <a:ea typeface="Malgun Gothic"/>
              </a:rPr>
              <a:t>푸드</a:t>
            </a:r>
            <a:endParaRPr lang="en-US" altLang="ko-KR" sz="1400" b="1" dirty="0" smtClean="0">
              <a:solidFill>
                <a:schemeClr val="bg1"/>
              </a:solidFill>
              <a:latin typeface="Malgun Gothic"/>
              <a:ea typeface="Malgun Gothic"/>
            </a:endParaRPr>
          </a:p>
          <a:p>
            <a:pPr marL="180000" lvl="0"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  <a:latin typeface="Malgun Gothic"/>
                <a:ea typeface="Malgun Gothic"/>
              </a:rPr>
              <a:t>여행</a:t>
            </a:r>
            <a:endParaRPr lang="en-US" altLang="ko-KR" sz="1400" b="1" dirty="0" smtClean="0">
              <a:solidFill>
                <a:schemeClr val="bg1"/>
              </a:solidFill>
              <a:latin typeface="Malgun Gothic"/>
              <a:ea typeface="Malgun Gothic"/>
            </a:endParaRPr>
          </a:p>
          <a:p>
            <a:pPr marL="180000" lvl="0"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  <a:latin typeface="Malgun Gothic"/>
                <a:ea typeface="Malgun Gothic"/>
              </a:rPr>
              <a:t>레저</a:t>
            </a:r>
            <a:endParaRPr lang="en-US" altLang="ko-KR" sz="1400" b="1" dirty="0" smtClean="0">
              <a:solidFill>
                <a:schemeClr val="bg1"/>
              </a:solidFill>
              <a:latin typeface="Malgun Gothic"/>
              <a:ea typeface="Malgun Gothic"/>
            </a:endParaRPr>
          </a:p>
          <a:p>
            <a:pPr marL="180000" lvl="0"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  <a:latin typeface="Malgun Gothic"/>
                <a:ea typeface="Malgun Gothic"/>
              </a:rPr>
              <a:t>스포츠</a:t>
            </a:r>
            <a:endParaRPr lang="en-US" altLang="ko-KR" sz="1400" b="1" dirty="0" smtClean="0">
              <a:solidFill>
                <a:schemeClr val="bg1"/>
              </a:solidFill>
              <a:latin typeface="Malgun Gothic"/>
              <a:ea typeface="Malgun Gothic"/>
            </a:endParaRPr>
          </a:p>
          <a:p>
            <a:pPr marL="180000" lvl="0"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  <a:latin typeface="Malgun Gothic"/>
                <a:ea typeface="Malgun Gothic"/>
              </a:rPr>
              <a:t>반려동물</a:t>
            </a:r>
            <a:endParaRPr lang="en-US" altLang="ko-KR" sz="1400" b="1" dirty="0" smtClean="0">
              <a:solidFill>
                <a:schemeClr val="bg1"/>
              </a:solidFill>
              <a:latin typeface="Malgun Gothic"/>
              <a:ea typeface="Malgun Gothic"/>
            </a:endParaRPr>
          </a:p>
          <a:p>
            <a:pPr marL="180000" lvl="0"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  <a:latin typeface="Malgun Gothic"/>
                <a:ea typeface="Malgun Gothic"/>
              </a:rPr>
              <a:t>음악</a:t>
            </a:r>
            <a:r>
              <a:rPr lang="en-US" altLang="ko-KR" sz="1400" b="1" dirty="0">
                <a:solidFill>
                  <a:schemeClr val="bg1"/>
                </a:solidFill>
                <a:latin typeface="Malgun Gothic"/>
              </a:rPr>
              <a:t> </a:t>
            </a:r>
            <a:r>
              <a:rPr lang="ko-KR" altLang="en-US" sz="1400" b="1" dirty="0" smtClean="0">
                <a:solidFill>
                  <a:schemeClr val="bg1"/>
                </a:solidFill>
                <a:latin typeface="Malgun Gothic"/>
                <a:ea typeface="Malgun Gothic"/>
              </a:rPr>
              <a:t>저작권</a:t>
            </a:r>
            <a:endParaRPr lang="en-US" altLang="ko-KR" sz="1400" b="1" dirty="0" smtClean="0">
              <a:solidFill>
                <a:schemeClr val="bg1"/>
              </a:solidFill>
              <a:latin typeface="Malgun Gothic"/>
              <a:ea typeface="Malgun Gothic"/>
            </a:endParaRPr>
          </a:p>
          <a:p>
            <a:pPr marL="180000" lvl="0"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  <a:latin typeface="Malgun Gothic"/>
                <a:ea typeface="Malgun Gothic"/>
              </a:rPr>
              <a:t>영화</a:t>
            </a:r>
            <a:endParaRPr lang="ko-KR" altLang="en-US" sz="1400" b="1" dirty="0">
              <a:solidFill>
                <a:schemeClr val="bg1"/>
              </a:solidFill>
              <a:latin typeface="Malgun Gothic"/>
              <a:ea typeface="Malgun Gothic"/>
            </a:endParaRPr>
          </a:p>
          <a:p>
            <a:pPr marL="180000" algn="ctr"/>
            <a:endParaRPr lang="ko-KR" altLang="en-US" sz="1300" b="1" dirty="0"/>
          </a:p>
        </p:txBody>
      </p:sp>
      <p:sp>
        <p:nvSpPr>
          <p:cNvPr id="173" name="Google Shape;173;g7c553259d1_0_81"/>
          <p:cNvSpPr/>
          <p:nvPr/>
        </p:nvSpPr>
        <p:spPr>
          <a:xfrm>
            <a:off x="361256" y="136455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4506640" y="2045378"/>
            <a:ext cx="1391655" cy="378171"/>
          </a:xfrm>
          <a:prstGeom prst="rect">
            <a:avLst/>
          </a:prstGeom>
          <a:solidFill>
            <a:srgbClr val="DC7F0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b="1" dirty="0" smtClean="0"/>
              <a:t>베스트 프로젝트</a:t>
            </a:r>
            <a:endParaRPr lang="ko-KR" altLang="en-US" sz="1000" b="1" dirty="0"/>
          </a:p>
        </p:txBody>
      </p:sp>
      <p:sp>
        <p:nvSpPr>
          <p:cNvPr id="27" name="Google Shape;175;g7c553259d1_0_81">
            <a:extLst>
              <a:ext uri="{FF2B5EF4-FFF2-40B4-BE49-F238E27FC236}">
                <a16:creationId xmlns="" xmlns:a16="http://schemas.microsoft.com/office/drawing/2014/main" id="{475F074B-7345-4834-A482-FC376599FAD3}"/>
              </a:ext>
            </a:extLst>
          </p:cNvPr>
          <p:cNvSpPr/>
          <p:nvPr/>
        </p:nvSpPr>
        <p:spPr>
          <a:xfrm>
            <a:off x="4405161" y="1518156"/>
            <a:ext cx="1152160" cy="431745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Clr>
                <a:srgbClr val="000000"/>
              </a:buClr>
              <a:buSzPts val="1500"/>
            </a:pPr>
            <a:r>
              <a:rPr lang="ko-KR" altLang="en-US" sz="15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반려동물</a:t>
            </a:r>
            <a:endParaRPr lang="ko-KR" altLang="en-US"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28" name="갈매기형 수장 27"/>
          <p:cNvSpPr/>
          <p:nvPr/>
        </p:nvSpPr>
        <p:spPr>
          <a:xfrm rot="5400000">
            <a:off x="5691284" y="2166751"/>
            <a:ext cx="113516" cy="123092"/>
          </a:xfrm>
          <a:prstGeom prst="chevron">
            <a:avLst>
              <a:gd name="adj" fmla="val 64285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4174054" y="157172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" name="Google Shape;174;g7c553259d1_0_81"/>
          <p:cNvSpPr/>
          <p:nvPr/>
        </p:nvSpPr>
        <p:spPr>
          <a:xfrm>
            <a:off x="4287304" y="2065997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6085104" y="2039211"/>
            <a:ext cx="1391655" cy="378171"/>
          </a:xfrm>
          <a:prstGeom prst="rect">
            <a:avLst/>
          </a:prstGeom>
          <a:solidFill>
            <a:srgbClr val="DC7F0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b="1" dirty="0" smtClean="0"/>
              <a:t>투자 </a:t>
            </a:r>
            <a:r>
              <a:rPr lang="ko-KR" altLang="en-US" sz="1000" b="1" dirty="0" err="1" smtClean="0"/>
              <a:t>금액순</a:t>
            </a:r>
            <a:endParaRPr lang="ko-KR" altLang="en-US" sz="1000" b="1" dirty="0"/>
          </a:p>
        </p:txBody>
      </p:sp>
      <p:sp>
        <p:nvSpPr>
          <p:cNvPr id="31" name="갈매기형 수장 30"/>
          <p:cNvSpPr/>
          <p:nvPr/>
        </p:nvSpPr>
        <p:spPr>
          <a:xfrm rot="5400000">
            <a:off x="7269748" y="2160584"/>
            <a:ext cx="113516" cy="123092"/>
          </a:xfrm>
          <a:prstGeom prst="chevron">
            <a:avLst>
              <a:gd name="adj" fmla="val 64285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2" name="Google Shape;174;g7c553259d1_0_81"/>
          <p:cNvSpPr/>
          <p:nvPr/>
        </p:nvSpPr>
        <p:spPr>
          <a:xfrm>
            <a:off x="5851374" y="2059830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33" name="표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82849"/>
              </p:ext>
            </p:extLst>
          </p:nvPr>
        </p:nvGraphicFramePr>
        <p:xfrm>
          <a:off x="3584573" y="3002722"/>
          <a:ext cx="5001062" cy="238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00531"/>
                <a:gridCol w="2500531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</a:t>
                      </a:r>
                      <a:r>
                        <a:rPr lang="ko-KR" altLang="en-US" dirty="0" smtClean="0"/>
                        <a:t>차 </a:t>
                      </a:r>
                      <a:r>
                        <a:rPr lang="ko-KR" altLang="en-US" dirty="0" err="1" smtClean="0"/>
                        <a:t>셀렉트</a:t>
                      </a:r>
                      <a:r>
                        <a:rPr lang="ko-KR" altLang="en-US" dirty="0" smtClean="0"/>
                        <a:t> 박스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</a:t>
                      </a:r>
                      <a:r>
                        <a:rPr lang="ko-KR" altLang="en-US" dirty="0" smtClean="0"/>
                        <a:t>차 </a:t>
                      </a:r>
                      <a:r>
                        <a:rPr lang="ko-KR" altLang="en-US" dirty="0" err="1" smtClean="0"/>
                        <a:t>셀렉트박스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*</a:t>
                      </a:r>
                      <a:r>
                        <a:rPr lang="ko-KR" altLang="en-US" sz="1500" dirty="0" smtClean="0"/>
                        <a:t>진행 중 프로젝트</a:t>
                      </a:r>
                      <a:r>
                        <a:rPr lang="en-US" altLang="ko-KR" sz="1500" dirty="0" smtClean="0"/>
                        <a:t>(default)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진행 중 프로젝트</a:t>
                      </a:r>
                      <a:endParaRPr lang="ko-KR" altLang="en-US" sz="15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베스트 프로젝트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조회수순</a:t>
                      </a:r>
                      <a:endParaRPr lang="en-US" altLang="ko-KR" sz="1500" dirty="0" smtClean="0"/>
                    </a:p>
                    <a:p>
                      <a:pPr latinLnBrk="1"/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투</a:t>
                      </a:r>
                      <a:r>
                        <a:rPr lang="ko-KR" altLang="en-US" sz="1500" baseline="0" dirty="0" smtClean="0"/>
                        <a:t>자 </a:t>
                      </a:r>
                      <a:r>
                        <a:rPr lang="ko-KR" altLang="en-US" sz="1500" baseline="0" dirty="0" err="1" smtClean="0"/>
                        <a:t>금액순</a:t>
                      </a:r>
                      <a:endParaRPr lang="ko-KR" altLang="en-US" sz="1500" dirty="0"/>
                    </a:p>
                  </a:txBody>
                  <a:tcPr/>
                </a:tc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다가올 프로젝트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다가올 프로젝트</a:t>
                      </a:r>
                      <a:endParaRPr lang="ko-KR" altLang="en-US" sz="1500" dirty="0"/>
                    </a:p>
                  </a:txBody>
                  <a:tcPr/>
                </a:tc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지나간 프로젝트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종료 프로젝트 전체</a:t>
                      </a:r>
                      <a:endParaRPr lang="en-US" altLang="ko-KR" sz="1500" dirty="0" smtClean="0"/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아깝게 목표 </a:t>
                      </a:r>
                      <a:r>
                        <a:rPr lang="ko-KR" altLang="en-US" sz="1500" dirty="0" err="1" smtClean="0"/>
                        <a:t>미달성된</a:t>
                      </a:r>
                      <a:r>
                        <a:rPr lang="ko-KR" altLang="en-US" sz="1500" dirty="0" smtClean="0"/>
                        <a:t> 프로젝트</a:t>
                      </a:r>
                      <a:endParaRPr lang="ko-KR" altLang="en-US" sz="15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4" name="아래쪽 화살표 33"/>
          <p:cNvSpPr/>
          <p:nvPr/>
        </p:nvSpPr>
        <p:spPr>
          <a:xfrm rot="10800000">
            <a:off x="4676344" y="2544829"/>
            <a:ext cx="315698" cy="41189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아래쪽 화살표 34"/>
          <p:cNvSpPr/>
          <p:nvPr/>
        </p:nvSpPr>
        <p:spPr>
          <a:xfrm rot="10800000">
            <a:off x="6690489" y="2548980"/>
            <a:ext cx="315698" cy="41189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화살표 연결선 4"/>
          <p:cNvCxnSpPr/>
          <p:nvPr/>
        </p:nvCxnSpPr>
        <p:spPr>
          <a:xfrm flipV="1">
            <a:off x="1540476" y="1734028"/>
            <a:ext cx="2553729" cy="292035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2227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직사각형 47"/>
          <p:cNvSpPr/>
          <p:nvPr/>
        </p:nvSpPr>
        <p:spPr>
          <a:xfrm>
            <a:off x="461488" y="1377046"/>
            <a:ext cx="1449187" cy="437541"/>
          </a:xfrm>
          <a:prstGeom prst="rect">
            <a:avLst/>
          </a:prstGeom>
          <a:solidFill>
            <a:srgbClr val="DC7F0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b="1" dirty="0" smtClean="0"/>
              <a:t>IT</a:t>
            </a:r>
            <a:endParaRPr lang="ko-KR" altLang="en-US" sz="1300" b="1" dirty="0"/>
          </a:p>
        </p:txBody>
      </p:sp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1080693775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user_w_ht_category_main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프로젝트</a:t>
                      </a: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카테고리</a:t>
                      </a: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메인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2796724422"/>
              </p:ext>
            </p:extLst>
          </p:nvPr>
        </p:nvGraphicFramePr>
        <p:xfrm>
          <a:off x="8509686" y="1289960"/>
          <a:ext cx="3532000" cy="532257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9329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07500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카테고리 이름을 표현한 버튼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해당 카테고리 상세 페이지로 이동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 </a:t>
                      </a:r>
                      <a:r>
                        <a:rPr lang="ko-KR" altLang="en-US" sz="1500" b="0" u="none" strike="noStrike" cap="none" dirty="0" err="1">
                          <a:solidFill>
                            <a:schemeClr val="dk1"/>
                          </a:solidFill>
                        </a:rPr>
                        <a:t>user_w_ht_category_menu의</a:t>
                      </a: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 메뉴를 클릭한 것과 동일</a:t>
                      </a: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2591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>
                          <a:solidFill>
                            <a:schemeClr val="dk1"/>
                          </a:solidFill>
                        </a:rPr>
                        <a:t>프로젝트 대표 이미지 표시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err="1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500" u="none" strike="noStrike" cap="none" dirty="0">
                          <a:solidFill>
                            <a:schemeClr val="dk1"/>
                          </a:solidFill>
                        </a:rPr>
                        <a:t> 프로젝트 상세 페이지로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이동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 (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모든 페이지 동일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lang="ko-KR" altLang="en-US"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86524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프로젝트 제목 표시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en-US" sz="1500" u="none" strike="noStrike" cap="none" dirty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 프로젝트 상세 페이지로 </a:t>
                      </a:r>
                      <a:r>
                        <a:rPr 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이동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 (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모든 페이지 동일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83902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프로젝트 카테고리 및 </a:t>
                      </a: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펀딩률</a:t>
                      </a: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표시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en-US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주황색 선은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100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분위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표시에 맞게 길이 변동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모든 페이지 동일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altLang="en-US"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70792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61616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="" xmlns:a16="http://schemas.microsoft.com/office/drawing/2014/main" id="{1A90BDA5-5D3A-473B-AF87-4F7CC3316209}"/>
              </a:ext>
            </a:extLst>
          </p:cNvPr>
          <p:cNvGrpSpPr/>
          <p:nvPr/>
        </p:nvGrpSpPr>
        <p:grpSpPr>
          <a:xfrm>
            <a:off x="157954" y="1271965"/>
            <a:ext cx="8032200" cy="5349900"/>
            <a:chOff x="157954" y="1271965"/>
            <a:chExt cx="8032200" cy="5349900"/>
          </a:xfrm>
        </p:grpSpPr>
        <p:sp>
          <p:nvSpPr>
            <p:cNvPr id="168" name="Google Shape;168;g7c553259d1_0_81"/>
            <p:cNvSpPr/>
            <p:nvPr/>
          </p:nvSpPr>
          <p:spPr>
            <a:xfrm>
              <a:off x="157954" y="1271965"/>
              <a:ext cx="8032200" cy="534990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3" name="직선 화살표 연결선 2">
              <a:extLst>
                <a:ext uri="{FF2B5EF4-FFF2-40B4-BE49-F238E27FC236}">
                  <a16:creationId xmlns="" xmlns:a16="http://schemas.microsoft.com/office/drawing/2014/main" id="{437C5DDF-377A-4B32-9F22-36E5A6640A68}"/>
                </a:ext>
              </a:extLst>
            </p:cNvPr>
            <p:cNvCxnSpPr>
              <a:cxnSpLocks/>
            </p:cNvCxnSpPr>
            <p:nvPr/>
          </p:nvCxnSpPr>
          <p:spPr>
            <a:xfrm>
              <a:off x="2018270" y="1752600"/>
              <a:ext cx="6030214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화살표 연결선 24">
              <a:extLst>
                <a:ext uri="{FF2B5EF4-FFF2-40B4-BE49-F238E27FC236}">
                  <a16:creationId xmlns="" xmlns:a16="http://schemas.microsoft.com/office/drawing/2014/main" id="{B5835ADD-7D32-474C-A3BF-3A3CCD28E2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1859" y="3686174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Google Shape;176;g7c553259d1_0_81">
              <a:extLst>
                <a:ext uri="{FF2B5EF4-FFF2-40B4-BE49-F238E27FC236}">
                  <a16:creationId xmlns="" xmlns:a16="http://schemas.microsoft.com/office/drawing/2014/main" id="{06A0E1D3-7AAF-44E0-905C-7ACC69B6D60E}"/>
                </a:ext>
              </a:extLst>
            </p:cNvPr>
            <p:cNvSpPr/>
            <p:nvPr/>
          </p:nvSpPr>
          <p:spPr>
            <a:xfrm>
              <a:off x="784133" y="3129355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46" name="직선 화살표 연결선 45">
              <a:extLst>
                <a:ext uri="{FF2B5EF4-FFF2-40B4-BE49-F238E27FC236}">
                  <a16:creationId xmlns="" xmlns:a16="http://schemas.microsoft.com/office/drawing/2014/main" id="{DF8ABB58-DCD9-41DA-A337-A022D9B77275}"/>
                </a:ext>
              </a:extLst>
            </p:cNvPr>
            <p:cNvCxnSpPr>
              <a:cxnSpLocks/>
            </p:cNvCxnSpPr>
            <p:nvPr/>
          </p:nvCxnSpPr>
          <p:spPr>
            <a:xfrm>
              <a:off x="2104884" y="4400549"/>
              <a:ext cx="6000750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" name="그림 4" descr="실내, 테이블, 앉아있는, 쥐고있는이(가) 표시된 사진&#10;&#10;매우 높은 신뢰도로 생성된 설명">
              <a:extLst>
                <a:ext uri="{FF2B5EF4-FFF2-40B4-BE49-F238E27FC236}">
                  <a16:creationId xmlns="" xmlns:a16="http://schemas.microsoft.com/office/drawing/2014/main" id="{180437EC-2552-4BF4-A389-F1FCAC9712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90575" y="1892617"/>
              <a:ext cx="2190750" cy="1186815"/>
            </a:xfrm>
            <a:prstGeom prst="rect">
              <a:avLst/>
            </a:prstGeom>
          </p:spPr>
        </p:pic>
        <p:sp>
          <p:nvSpPr>
            <p:cNvPr id="49" name="Google Shape;176;g7c553259d1_0_81">
              <a:extLst>
                <a:ext uri="{FF2B5EF4-FFF2-40B4-BE49-F238E27FC236}">
                  <a16:creationId xmlns="" xmlns:a16="http://schemas.microsoft.com/office/drawing/2014/main" id="{C6FCDB85-C4AB-407C-A1A1-231526CB153D}"/>
                </a:ext>
              </a:extLst>
            </p:cNvPr>
            <p:cNvSpPr/>
            <p:nvPr/>
          </p:nvSpPr>
          <p:spPr>
            <a:xfrm>
              <a:off x="793657" y="3443680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52" name="Google Shape;176;g7c553259d1_0_81">
              <a:extLst>
                <a:ext uri="{FF2B5EF4-FFF2-40B4-BE49-F238E27FC236}">
                  <a16:creationId xmlns="" xmlns:a16="http://schemas.microsoft.com/office/drawing/2014/main" id="{DCC01A34-2B47-48F3-BA00-F7016982BDF9}"/>
                </a:ext>
              </a:extLst>
            </p:cNvPr>
            <p:cNvSpPr/>
            <p:nvPr/>
          </p:nvSpPr>
          <p:spPr>
            <a:xfrm>
              <a:off x="793657" y="3738955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53" name="직선 화살표 연결선 52">
              <a:extLst>
                <a:ext uri="{FF2B5EF4-FFF2-40B4-BE49-F238E27FC236}">
                  <a16:creationId xmlns="" xmlns:a16="http://schemas.microsoft.com/office/drawing/2014/main" id="{AA546C06-79B5-4494-A583-C0813C6175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95484" y="3686174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Google Shape;176;g7c553259d1_0_81">
              <a:extLst>
                <a:ext uri="{FF2B5EF4-FFF2-40B4-BE49-F238E27FC236}">
                  <a16:creationId xmlns="" xmlns:a16="http://schemas.microsoft.com/office/drawing/2014/main" id="{73B2F3FD-41F1-4A50-84B4-E6A1B3DA79F0}"/>
                </a:ext>
              </a:extLst>
            </p:cNvPr>
            <p:cNvSpPr/>
            <p:nvPr/>
          </p:nvSpPr>
          <p:spPr>
            <a:xfrm>
              <a:off x="3117757" y="3129355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55" name="그림 4" descr="실내, 테이블, 앉아있는, 쥐고있는이(가) 표시된 사진&#10;&#10;매우 높은 신뢰도로 생성된 설명">
              <a:extLst>
                <a:ext uri="{FF2B5EF4-FFF2-40B4-BE49-F238E27FC236}">
                  <a16:creationId xmlns="" xmlns:a16="http://schemas.microsoft.com/office/drawing/2014/main" id="{09B96F9A-F3A8-4905-9E78-AEC1AD1ACC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24200" y="1892617"/>
              <a:ext cx="2190750" cy="1186815"/>
            </a:xfrm>
            <a:prstGeom prst="rect">
              <a:avLst/>
            </a:prstGeom>
          </p:spPr>
        </p:pic>
        <p:sp>
          <p:nvSpPr>
            <p:cNvPr id="56" name="Google Shape;176;g7c553259d1_0_81">
              <a:extLst>
                <a:ext uri="{FF2B5EF4-FFF2-40B4-BE49-F238E27FC236}">
                  <a16:creationId xmlns="" xmlns:a16="http://schemas.microsoft.com/office/drawing/2014/main" id="{2469B373-EAAD-4903-BBEB-993447BED706}"/>
                </a:ext>
              </a:extLst>
            </p:cNvPr>
            <p:cNvSpPr/>
            <p:nvPr/>
          </p:nvSpPr>
          <p:spPr>
            <a:xfrm>
              <a:off x="3127282" y="3443680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57" name="Google Shape;176;g7c553259d1_0_81">
              <a:extLst>
                <a:ext uri="{FF2B5EF4-FFF2-40B4-BE49-F238E27FC236}">
                  <a16:creationId xmlns="" xmlns:a16="http://schemas.microsoft.com/office/drawing/2014/main" id="{9CD58C4D-8411-4143-B033-099F60D5F076}"/>
                </a:ext>
              </a:extLst>
            </p:cNvPr>
            <p:cNvSpPr/>
            <p:nvPr/>
          </p:nvSpPr>
          <p:spPr>
            <a:xfrm>
              <a:off x="3127282" y="3738955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58" name="직선 화살표 연결선 57">
              <a:extLst>
                <a:ext uri="{FF2B5EF4-FFF2-40B4-BE49-F238E27FC236}">
                  <a16:creationId xmlns="" xmlns:a16="http://schemas.microsoft.com/office/drawing/2014/main" id="{A901B9F1-2DA6-4FA3-9543-1C07DAB60B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10059" y="3676649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Google Shape;176;g7c553259d1_0_81">
              <a:extLst>
                <a:ext uri="{FF2B5EF4-FFF2-40B4-BE49-F238E27FC236}">
                  <a16:creationId xmlns="" xmlns:a16="http://schemas.microsoft.com/office/drawing/2014/main" id="{4A7B5156-0938-49AF-9A46-E63E8B697603}"/>
                </a:ext>
              </a:extLst>
            </p:cNvPr>
            <p:cNvSpPr/>
            <p:nvPr/>
          </p:nvSpPr>
          <p:spPr>
            <a:xfrm>
              <a:off x="5432333" y="3119830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60" name="그림 4" descr="실내, 테이블, 앉아있는, 쥐고있는이(가) 표시된 사진&#10;&#10;매우 높은 신뢰도로 생성된 설명">
              <a:extLst>
                <a:ext uri="{FF2B5EF4-FFF2-40B4-BE49-F238E27FC236}">
                  <a16:creationId xmlns="" xmlns:a16="http://schemas.microsoft.com/office/drawing/2014/main" id="{B3B1CE78-4647-4207-8212-532641EA65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38775" y="1883092"/>
              <a:ext cx="2190750" cy="1186815"/>
            </a:xfrm>
            <a:prstGeom prst="rect">
              <a:avLst/>
            </a:prstGeom>
          </p:spPr>
        </p:pic>
        <p:sp>
          <p:nvSpPr>
            <p:cNvPr id="61" name="Google Shape;176;g7c553259d1_0_81">
              <a:extLst>
                <a:ext uri="{FF2B5EF4-FFF2-40B4-BE49-F238E27FC236}">
                  <a16:creationId xmlns="" xmlns:a16="http://schemas.microsoft.com/office/drawing/2014/main" id="{8865BD1E-6AA9-41C3-9622-C44E7279B462}"/>
                </a:ext>
              </a:extLst>
            </p:cNvPr>
            <p:cNvSpPr/>
            <p:nvPr/>
          </p:nvSpPr>
          <p:spPr>
            <a:xfrm>
              <a:off x="5441857" y="3434155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62" name="Google Shape;176;g7c553259d1_0_81">
              <a:extLst>
                <a:ext uri="{FF2B5EF4-FFF2-40B4-BE49-F238E27FC236}">
                  <a16:creationId xmlns="" xmlns:a16="http://schemas.microsoft.com/office/drawing/2014/main" id="{3E586FE4-D7EF-4FFC-BD49-93FB3E6079E9}"/>
                </a:ext>
              </a:extLst>
            </p:cNvPr>
            <p:cNvSpPr/>
            <p:nvPr/>
          </p:nvSpPr>
          <p:spPr>
            <a:xfrm>
              <a:off x="5441857" y="3729430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63" name="직선 화살표 연결선 62">
              <a:extLst>
                <a:ext uri="{FF2B5EF4-FFF2-40B4-BE49-F238E27FC236}">
                  <a16:creationId xmlns="" xmlns:a16="http://schemas.microsoft.com/office/drawing/2014/main" id="{00B4AC62-B506-41CF-8D33-4A053320AEA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384" y="6343649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Google Shape;176;g7c553259d1_0_81">
              <a:extLst>
                <a:ext uri="{FF2B5EF4-FFF2-40B4-BE49-F238E27FC236}">
                  <a16:creationId xmlns="" xmlns:a16="http://schemas.microsoft.com/office/drawing/2014/main" id="{9926C671-E689-432C-9049-60D7B9500C43}"/>
                </a:ext>
              </a:extLst>
            </p:cNvPr>
            <p:cNvSpPr/>
            <p:nvPr/>
          </p:nvSpPr>
          <p:spPr>
            <a:xfrm>
              <a:off x="793657" y="5786830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65" name="그림 4" descr="실내, 테이블, 앉아있는, 쥐고있는이(가) 표시된 사진&#10;&#10;매우 높은 신뢰도로 생성된 설명">
              <a:extLst>
                <a:ext uri="{FF2B5EF4-FFF2-40B4-BE49-F238E27FC236}">
                  <a16:creationId xmlns="" xmlns:a16="http://schemas.microsoft.com/office/drawing/2014/main" id="{3159D942-44CE-4B71-8F28-02D96139A7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0100" y="4550092"/>
              <a:ext cx="2190750" cy="1186815"/>
            </a:xfrm>
            <a:prstGeom prst="rect">
              <a:avLst/>
            </a:prstGeom>
          </p:spPr>
        </p:pic>
        <p:sp>
          <p:nvSpPr>
            <p:cNvPr id="66" name="Google Shape;176;g7c553259d1_0_81">
              <a:extLst>
                <a:ext uri="{FF2B5EF4-FFF2-40B4-BE49-F238E27FC236}">
                  <a16:creationId xmlns="" xmlns:a16="http://schemas.microsoft.com/office/drawing/2014/main" id="{E9F883B0-6433-490B-AF50-6022586D9268}"/>
                </a:ext>
              </a:extLst>
            </p:cNvPr>
            <p:cNvSpPr/>
            <p:nvPr/>
          </p:nvSpPr>
          <p:spPr>
            <a:xfrm>
              <a:off x="803182" y="6101155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67" name="Google Shape;176;g7c553259d1_0_81">
              <a:extLst>
                <a:ext uri="{FF2B5EF4-FFF2-40B4-BE49-F238E27FC236}">
                  <a16:creationId xmlns="" xmlns:a16="http://schemas.microsoft.com/office/drawing/2014/main" id="{8DB45A58-9724-4E4E-8FF6-132F9C55C385}"/>
                </a:ext>
              </a:extLst>
            </p:cNvPr>
            <p:cNvSpPr/>
            <p:nvPr/>
          </p:nvSpPr>
          <p:spPr>
            <a:xfrm>
              <a:off x="803182" y="6396430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68" name="직선 화살표 연결선 67">
              <a:extLst>
                <a:ext uri="{FF2B5EF4-FFF2-40B4-BE49-F238E27FC236}">
                  <a16:creationId xmlns="" xmlns:a16="http://schemas.microsoft.com/office/drawing/2014/main" id="{8897D567-E469-4803-B4E0-CC1243EB6EE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05009" y="6343649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Google Shape;176;g7c553259d1_0_81">
              <a:extLst>
                <a:ext uri="{FF2B5EF4-FFF2-40B4-BE49-F238E27FC236}">
                  <a16:creationId xmlns="" xmlns:a16="http://schemas.microsoft.com/office/drawing/2014/main" id="{686319BE-E853-436C-81EE-B02AEC4E01B1}"/>
                </a:ext>
              </a:extLst>
            </p:cNvPr>
            <p:cNvSpPr/>
            <p:nvPr/>
          </p:nvSpPr>
          <p:spPr>
            <a:xfrm>
              <a:off x="3127282" y="5786830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70" name="그림 4" descr="실내, 테이블, 앉아있는, 쥐고있는이(가) 표시된 사진&#10;&#10;매우 높은 신뢰도로 생성된 설명">
              <a:extLst>
                <a:ext uri="{FF2B5EF4-FFF2-40B4-BE49-F238E27FC236}">
                  <a16:creationId xmlns="" xmlns:a16="http://schemas.microsoft.com/office/drawing/2014/main" id="{4D54B1D7-A932-42DB-9CDA-6CF7514120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33724" y="4550092"/>
              <a:ext cx="2190750" cy="1186815"/>
            </a:xfrm>
            <a:prstGeom prst="rect">
              <a:avLst/>
            </a:prstGeom>
          </p:spPr>
        </p:pic>
        <p:sp>
          <p:nvSpPr>
            <p:cNvPr id="71" name="Google Shape;176;g7c553259d1_0_81">
              <a:extLst>
                <a:ext uri="{FF2B5EF4-FFF2-40B4-BE49-F238E27FC236}">
                  <a16:creationId xmlns="" xmlns:a16="http://schemas.microsoft.com/office/drawing/2014/main" id="{CE98BC93-FC56-43A7-A599-6FB468D8BA24}"/>
                </a:ext>
              </a:extLst>
            </p:cNvPr>
            <p:cNvSpPr/>
            <p:nvPr/>
          </p:nvSpPr>
          <p:spPr>
            <a:xfrm>
              <a:off x="3136807" y="6101155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72" name="Google Shape;176;g7c553259d1_0_81">
              <a:extLst>
                <a:ext uri="{FF2B5EF4-FFF2-40B4-BE49-F238E27FC236}">
                  <a16:creationId xmlns="" xmlns:a16="http://schemas.microsoft.com/office/drawing/2014/main" id="{E5B6B194-EAE4-4CE8-8A47-4DD16CA7D9D6}"/>
                </a:ext>
              </a:extLst>
            </p:cNvPr>
            <p:cNvSpPr/>
            <p:nvPr/>
          </p:nvSpPr>
          <p:spPr>
            <a:xfrm>
              <a:off x="3136807" y="6396430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73" name="직선 화살표 연결선 72">
              <a:extLst>
                <a:ext uri="{FF2B5EF4-FFF2-40B4-BE49-F238E27FC236}">
                  <a16:creationId xmlns="" xmlns:a16="http://schemas.microsoft.com/office/drawing/2014/main" id="{D35646BE-B83E-4C7A-B0BE-E1F3F3748A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19584" y="6334124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Google Shape;176;g7c553259d1_0_81">
              <a:extLst>
                <a:ext uri="{FF2B5EF4-FFF2-40B4-BE49-F238E27FC236}">
                  <a16:creationId xmlns="" xmlns:a16="http://schemas.microsoft.com/office/drawing/2014/main" id="{ED659C76-8797-4197-94E2-F6AB422B0286}"/>
                </a:ext>
              </a:extLst>
            </p:cNvPr>
            <p:cNvSpPr/>
            <p:nvPr/>
          </p:nvSpPr>
          <p:spPr>
            <a:xfrm>
              <a:off x="5441857" y="5777305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75" name="그림 4" descr="실내, 테이블, 앉아있는, 쥐고있는이(가) 표시된 사진&#10;&#10;매우 높은 신뢰도로 생성된 설명">
              <a:extLst>
                <a:ext uri="{FF2B5EF4-FFF2-40B4-BE49-F238E27FC236}">
                  <a16:creationId xmlns="" xmlns:a16="http://schemas.microsoft.com/office/drawing/2014/main" id="{9F565427-420F-45FC-847C-0967B8C294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48299" y="4540567"/>
              <a:ext cx="2190750" cy="1186815"/>
            </a:xfrm>
            <a:prstGeom prst="rect">
              <a:avLst/>
            </a:prstGeom>
          </p:spPr>
        </p:pic>
        <p:sp>
          <p:nvSpPr>
            <p:cNvPr id="76" name="Google Shape;176;g7c553259d1_0_81">
              <a:extLst>
                <a:ext uri="{FF2B5EF4-FFF2-40B4-BE49-F238E27FC236}">
                  <a16:creationId xmlns="" xmlns:a16="http://schemas.microsoft.com/office/drawing/2014/main" id="{2AD92258-4C64-46B1-B67F-70DDC0C301B3}"/>
                </a:ext>
              </a:extLst>
            </p:cNvPr>
            <p:cNvSpPr/>
            <p:nvPr/>
          </p:nvSpPr>
          <p:spPr>
            <a:xfrm>
              <a:off x="5451382" y="6091630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77" name="Google Shape;176;g7c553259d1_0_81">
              <a:extLst>
                <a:ext uri="{FF2B5EF4-FFF2-40B4-BE49-F238E27FC236}">
                  <a16:creationId xmlns="" xmlns:a16="http://schemas.microsoft.com/office/drawing/2014/main" id="{11549D29-F895-4609-B3F3-7DB5C648865A}"/>
                </a:ext>
              </a:extLst>
            </p:cNvPr>
            <p:cNvSpPr/>
            <p:nvPr/>
          </p:nvSpPr>
          <p:spPr>
            <a:xfrm>
              <a:off x="5451382" y="6386905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173" name="Google Shape;173;g7c553259d1_0_81"/>
            <p:cNvSpPr/>
            <p:nvPr/>
          </p:nvSpPr>
          <p:spPr>
            <a:xfrm>
              <a:off x="196220" y="1345888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</a:t>
              </a:r>
              <a:endParaRPr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74" name="Google Shape;174;g7c553259d1_0_81"/>
            <p:cNvSpPr/>
            <p:nvPr/>
          </p:nvSpPr>
          <p:spPr>
            <a:xfrm>
              <a:off x="651688" y="1803088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</a:t>
              </a:r>
              <a:endParaRPr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96" name="Google Shape;196;g7c553259d1_0_81"/>
            <p:cNvSpPr/>
            <p:nvPr/>
          </p:nvSpPr>
          <p:spPr>
            <a:xfrm>
              <a:off x="649956" y="3127063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3</a:t>
              </a:r>
              <a:endParaRPr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7" name="Google Shape;207;g7c553259d1_0_81"/>
            <p:cNvSpPr/>
            <p:nvPr/>
          </p:nvSpPr>
          <p:spPr>
            <a:xfrm>
              <a:off x="552974" y="3536638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4</a:t>
              </a:r>
              <a:endParaRPr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498920" y="3963008"/>
            <a:ext cx="1449187" cy="437541"/>
          </a:xfrm>
          <a:prstGeom prst="rect">
            <a:avLst/>
          </a:prstGeom>
          <a:solidFill>
            <a:srgbClr val="DC7F0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 dirty="0" smtClean="0"/>
              <a:t>가</a:t>
            </a:r>
            <a:r>
              <a:rPr lang="ko-KR" altLang="en-US" sz="1300" b="1" dirty="0"/>
              <a:t>전</a:t>
            </a:r>
          </a:p>
        </p:txBody>
      </p:sp>
    </p:spTree>
    <p:extLst>
      <p:ext uri="{BB962C8B-B14F-4D97-AF65-F5344CB8AC3E}">
        <p14:creationId xmlns:p14="http://schemas.microsoft.com/office/powerpoint/2010/main" val="4206313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직사각형 47"/>
          <p:cNvSpPr/>
          <p:nvPr/>
        </p:nvSpPr>
        <p:spPr>
          <a:xfrm>
            <a:off x="461488" y="1377046"/>
            <a:ext cx="1449187" cy="437541"/>
          </a:xfrm>
          <a:prstGeom prst="rect">
            <a:avLst/>
          </a:prstGeom>
          <a:solidFill>
            <a:srgbClr val="DC7F0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b="1" dirty="0" smtClean="0"/>
              <a:t>IT</a:t>
            </a:r>
            <a:endParaRPr lang="ko-KR" altLang="en-US" sz="1300" b="1" dirty="0"/>
          </a:p>
        </p:txBody>
      </p:sp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2505124081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user_w_ht_category_main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프로젝트</a:t>
                      </a: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카테고리</a:t>
                      </a: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메인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756481081"/>
              </p:ext>
            </p:extLst>
          </p:nvPr>
        </p:nvGraphicFramePr>
        <p:xfrm>
          <a:off x="8509686" y="1289960"/>
          <a:ext cx="3532000" cy="532257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9329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07500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카테고리 이름을 표현한 버튼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해당 카테고리 상세 페이지로 이동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 </a:t>
                      </a:r>
                      <a:r>
                        <a:rPr lang="ko-KR" altLang="en-US" sz="1500" b="0" u="none" strike="noStrike" cap="none" dirty="0" err="1">
                          <a:solidFill>
                            <a:schemeClr val="dk1"/>
                          </a:solidFill>
                        </a:rPr>
                        <a:t>user_w_ht_category_menu의</a:t>
                      </a: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 메뉴를 클릭한 것과 동일</a:t>
                      </a: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2591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>
                          <a:solidFill>
                            <a:schemeClr val="dk1"/>
                          </a:solidFill>
                        </a:rPr>
                        <a:t>프로젝트 대표 이미지 표시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err="1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500" u="none" strike="noStrike" cap="none" dirty="0">
                          <a:solidFill>
                            <a:schemeClr val="dk1"/>
                          </a:solidFill>
                        </a:rPr>
                        <a:t> 프로젝트 상세 페이지로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이동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 (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모든 페이지 동일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lang="ko-KR" altLang="en-US"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86524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프로젝트 제목 표시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en-US" sz="1500" u="none" strike="noStrike" cap="none" dirty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 프로젝트 상세 페이지로 </a:t>
                      </a:r>
                      <a:r>
                        <a:rPr 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이동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 (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모든 페이지 동일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83902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프로젝트 카테고리 및 </a:t>
                      </a: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펀딩률</a:t>
                      </a: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표시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en-US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주황색 선은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100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분위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표시에 맞게 길이 변동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모든 페이지 동일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altLang="en-US"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70792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61616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grpSp>
        <p:nvGrpSpPr>
          <p:cNvPr id="6" name="그룹 5">
            <a:extLst>
              <a:ext uri="{FF2B5EF4-FFF2-40B4-BE49-F238E27FC236}">
                <a16:creationId xmlns="" xmlns:a16="http://schemas.microsoft.com/office/drawing/2014/main" id="{1A90BDA5-5D3A-473B-AF87-4F7CC3316209}"/>
              </a:ext>
            </a:extLst>
          </p:cNvPr>
          <p:cNvGrpSpPr/>
          <p:nvPr/>
        </p:nvGrpSpPr>
        <p:grpSpPr>
          <a:xfrm>
            <a:off x="157954" y="1271965"/>
            <a:ext cx="8032200" cy="5349900"/>
            <a:chOff x="157954" y="1271965"/>
            <a:chExt cx="8032200" cy="5349900"/>
          </a:xfrm>
        </p:grpSpPr>
        <p:sp>
          <p:nvSpPr>
            <p:cNvPr id="168" name="Google Shape;168;g7c553259d1_0_81"/>
            <p:cNvSpPr/>
            <p:nvPr/>
          </p:nvSpPr>
          <p:spPr>
            <a:xfrm>
              <a:off x="157954" y="1271965"/>
              <a:ext cx="8032200" cy="534990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3" name="직선 화살표 연결선 2">
              <a:extLst>
                <a:ext uri="{FF2B5EF4-FFF2-40B4-BE49-F238E27FC236}">
                  <a16:creationId xmlns="" xmlns:a16="http://schemas.microsoft.com/office/drawing/2014/main" id="{437C5DDF-377A-4B32-9F22-36E5A6640A68}"/>
                </a:ext>
              </a:extLst>
            </p:cNvPr>
            <p:cNvCxnSpPr>
              <a:cxnSpLocks/>
            </p:cNvCxnSpPr>
            <p:nvPr/>
          </p:nvCxnSpPr>
          <p:spPr>
            <a:xfrm>
              <a:off x="2018270" y="1752600"/>
              <a:ext cx="6030214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화살표 연결선 24">
              <a:extLst>
                <a:ext uri="{FF2B5EF4-FFF2-40B4-BE49-F238E27FC236}">
                  <a16:creationId xmlns="" xmlns:a16="http://schemas.microsoft.com/office/drawing/2014/main" id="{B5835ADD-7D32-474C-A3BF-3A3CCD28E2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1859" y="3686174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Google Shape;176;g7c553259d1_0_81">
              <a:extLst>
                <a:ext uri="{FF2B5EF4-FFF2-40B4-BE49-F238E27FC236}">
                  <a16:creationId xmlns="" xmlns:a16="http://schemas.microsoft.com/office/drawing/2014/main" id="{06A0E1D3-7AAF-44E0-905C-7ACC69B6D60E}"/>
                </a:ext>
              </a:extLst>
            </p:cNvPr>
            <p:cNvSpPr/>
            <p:nvPr/>
          </p:nvSpPr>
          <p:spPr>
            <a:xfrm>
              <a:off x="784133" y="3129355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46" name="직선 화살표 연결선 45">
              <a:extLst>
                <a:ext uri="{FF2B5EF4-FFF2-40B4-BE49-F238E27FC236}">
                  <a16:creationId xmlns="" xmlns:a16="http://schemas.microsoft.com/office/drawing/2014/main" id="{DF8ABB58-DCD9-41DA-A337-A022D9B77275}"/>
                </a:ext>
              </a:extLst>
            </p:cNvPr>
            <p:cNvCxnSpPr>
              <a:cxnSpLocks/>
            </p:cNvCxnSpPr>
            <p:nvPr/>
          </p:nvCxnSpPr>
          <p:spPr>
            <a:xfrm>
              <a:off x="2104884" y="4400549"/>
              <a:ext cx="6000750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" name="그림 4" descr="실내, 테이블, 앉아있는, 쥐고있는이(가) 표시된 사진&#10;&#10;매우 높은 신뢰도로 생성된 설명">
              <a:extLst>
                <a:ext uri="{FF2B5EF4-FFF2-40B4-BE49-F238E27FC236}">
                  <a16:creationId xmlns="" xmlns:a16="http://schemas.microsoft.com/office/drawing/2014/main" id="{180437EC-2552-4BF4-A389-F1FCAC9712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90575" y="1892617"/>
              <a:ext cx="2190750" cy="1186815"/>
            </a:xfrm>
            <a:prstGeom prst="rect">
              <a:avLst/>
            </a:prstGeom>
          </p:spPr>
        </p:pic>
        <p:sp>
          <p:nvSpPr>
            <p:cNvPr id="49" name="Google Shape;176;g7c553259d1_0_81">
              <a:extLst>
                <a:ext uri="{FF2B5EF4-FFF2-40B4-BE49-F238E27FC236}">
                  <a16:creationId xmlns="" xmlns:a16="http://schemas.microsoft.com/office/drawing/2014/main" id="{C6FCDB85-C4AB-407C-A1A1-231526CB153D}"/>
                </a:ext>
              </a:extLst>
            </p:cNvPr>
            <p:cNvSpPr/>
            <p:nvPr/>
          </p:nvSpPr>
          <p:spPr>
            <a:xfrm>
              <a:off x="793657" y="3443680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52" name="Google Shape;176;g7c553259d1_0_81">
              <a:extLst>
                <a:ext uri="{FF2B5EF4-FFF2-40B4-BE49-F238E27FC236}">
                  <a16:creationId xmlns="" xmlns:a16="http://schemas.microsoft.com/office/drawing/2014/main" id="{DCC01A34-2B47-48F3-BA00-F7016982BDF9}"/>
                </a:ext>
              </a:extLst>
            </p:cNvPr>
            <p:cNvSpPr/>
            <p:nvPr/>
          </p:nvSpPr>
          <p:spPr>
            <a:xfrm>
              <a:off x="793657" y="3738955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53" name="직선 화살표 연결선 52">
              <a:extLst>
                <a:ext uri="{FF2B5EF4-FFF2-40B4-BE49-F238E27FC236}">
                  <a16:creationId xmlns="" xmlns:a16="http://schemas.microsoft.com/office/drawing/2014/main" id="{AA546C06-79B5-4494-A583-C0813C6175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95484" y="3686174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Google Shape;176;g7c553259d1_0_81">
              <a:extLst>
                <a:ext uri="{FF2B5EF4-FFF2-40B4-BE49-F238E27FC236}">
                  <a16:creationId xmlns="" xmlns:a16="http://schemas.microsoft.com/office/drawing/2014/main" id="{73B2F3FD-41F1-4A50-84B4-E6A1B3DA79F0}"/>
                </a:ext>
              </a:extLst>
            </p:cNvPr>
            <p:cNvSpPr/>
            <p:nvPr/>
          </p:nvSpPr>
          <p:spPr>
            <a:xfrm>
              <a:off x="3117757" y="3129355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55" name="그림 4" descr="실내, 테이블, 앉아있는, 쥐고있는이(가) 표시된 사진&#10;&#10;매우 높은 신뢰도로 생성된 설명">
              <a:extLst>
                <a:ext uri="{FF2B5EF4-FFF2-40B4-BE49-F238E27FC236}">
                  <a16:creationId xmlns="" xmlns:a16="http://schemas.microsoft.com/office/drawing/2014/main" id="{09B96F9A-F3A8-4905-9E78-AEC1AD1ACC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24200" y="1892617"/>
              <a:ext cx="2190750" cy="1186815"/>
            </a:xfrm>
            <a:prstGeom prst="rect">
              <a:avLst/>
            </a:prstGeom>
          </p:spPr>
        </p:pic>
        <p:sp>
          <p:nvSpPr>
            <p:cNvPr id="56" name="Google Shape;176;g7c553259d1_0_81">
              <a:extLst>
                <a:ext uri="{FF2B5EF4-FFF2-40B4-BE49-F238E27FC236}">
                  <a16:creationId xmlns="" xmlns:a16="http://schemas.microsoft.com/office/drawing/2014/main" id="{2469B373-EAAD-4903-BBEB-993447BED706}"/>
                </a:ext>
              </a:extLst>
            </p:cNvPr>
            <p:cNvSpPr/>
            <p:nvPr/>
          </p:nvSpPr>
          <p:spPr>
            <a:xfrm>
              <a:off x="3127282" y="3443680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57" name="Google Shape;176;g7c553259d1_0_81">
              <a:extLst>
                <a:ext uri="{FF2B5EF4-FFF2-40B4-BE49-F238E27FC236}">
                  <a16:creationId xmlns="" xmlns:a16="http://schemas.microsoft.com/office/drawing/2014/main" id="{9CD58C4D-8411-4143-B033-099F60D5F076}"/>
                </a:ext>
              </a:extLst>
            </p:cNvPr>
            <p:cNvSpPr/>
            <p:nvPr/>
          </p:nvSpPr>
          <p:spPr>
            <a:xfrm>
              <a:off x="3127282" y="3738955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58" name="직선 화살표 연결선 57">
              <a:extLst>
                <a:ext uri="{FF2B5EF4-FFF2-40B4-BE49-F238E27FC236}">
                  <a16:creationId xmlns="" xmlns:a16="http://schemas.microsoft.com/office/drawing/2014/main" id="{A901B9F1-2DA6-4FA3-9543-1C07DAB60B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10059" y="3676649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Google Shape;176;g7c553259d1_0_81">
              <a:extLst>
                <a:ext uri="{FF2B5EF4-FFF2-40B4-BE49-F238E27FC236}">
                  <a16:creationId xmlns="" xmlns:a16="http://schemas.microsoft.com/office/drawing/2014/main" id="{4A7B5156-0938-49AF-9A46-E63E8B697603}"/>
                </a:ext>
              </a:extLst>
            </p:cNvPr>
            <p:cNvSpPr/>
            <p:nvPr/>
          </p:nvSpPr>
          <p:spPr>
            <a:xfrm>
              <a:off x="5432333" y="3119830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60" name="그림 4" descr="실내, 테이블, 앉아있는, 쥐고있는이(가) 표시된 사진&#10;&#10;매우 높은 신뢰도로 생성된 설명">
              <a:extLst>
                <a:ext uri="{FF2B5EF4-FFF2-40B4-BE49-F238E27FC236}">
                  <a16:creationId xmlns="" xmlns:a16="http://schemas.microsoft.com/office/drawing/2014/main" id="{B3B1CE78-4647-4207-8212-532641EA65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38775" y="1883092"/>
              <a:ext cx="2190750" cy="1186815"/>
            </a:xfrm>
            <a:prstGeom prst="rect">
              <a:avLst/>
            </a:prstGeom>
          </p:spPr>
        </p:pic>
        <p:sp>
          <p:nvSpPr>
            <p:cNvPr id="61" name="Google Shape;176;g7c553259d1_0_81">
              <a:extLst>
                <a:ext uri="{FF2B5EF4-FFF2-40B4-BE49-F238E27FC236}">
                  <a16:creationId xmlns="" xmlns:a16="http://schemas.microsoft.com/office/drawing/2014/main" id="{8865BD1E-6AA9-41C3-9622-C44E7279B462}"/>
                </a:ext>
              </a:extLst>
            </p:cNvPr>
            <p:cNvSpPr/>
            <p:nvPr/>
          </p:nvSpPr>
          <p:spPr>
            <a:xfrm>
              <a:off x="5441857" y="3434155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62" name="Google Shape;176;g7c553259d1_0_81">
              <a:extLst>
                <a:ext uri="{FF2B5EF4-FFF2-40B4-BE49-F238E27FC236}">
                  <a16:creationId xmlns="" xmlns:a16="http://schemas.microsoft.com/office/drawing/2014/main" id="{3E586FE4-D7EF-4FFC-BD49-93FB3E6079E9}"/>
                </a:ext>
              </a:extLst>
            </p:cNvPr>
            <p:cNvSpPr/>
            <p:nvPr/>
          </p:nvSpPr>
          <p:spPr>
            <a:xfrm>
              <a:off x="5441857" y="3729430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63" name="직선 화살표 연결선 62">
              <a:extLst>
                <a:ext uri="{FF2B5EF4-FFF2-40B4-BE49-F238E27FC236}">
                  <a16:creationId xmlns="" xmlns:a16="http://schemas.microsoft.com/office/drawing/2014/main" id="{00B4AC62-B506-41CF-8D33-4A053320AEA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384" y="6343649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Google Shape;176;g7c553259d1_0_81">
              <a:extLst>
                <a:ext uri="{FF2B5EF4-FFF2-40B4-BE49-F238E27FC236}">
                  <a16:creationId xmlns="" xmlns:a16="http://schemas.microsoft.com/office/drawing/2014/main" id="{9926C671-E689-432C-9049-60D7B9500C43}"/>
                </a:ext>
              </a:extLst>
            </p:cNvPr>
            <p:cNvSpPr/>
            <p:nvPr/>
          </p:nvSpPr>
          <p:spPr>
            <a:xfrm>
              <a:off x="793657" y="5786830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65" name="그림 4" descr="실내, 테이블, 앉아있는, 쥐고있는이(가) 표시된 사진&#10;&#10;매우 높은 신뢰도로 생성된 설명">
              <a:extLst>
                <a:ext uri="{FF2B5EF4-FFF2-40B4-BE49-F238E27FC236}">
                  <a16:creationId xmlns="" xmlns:a16="http://schemas.microsoft.com/office/drawing/2014/main" id="{3159D942-44CE-4B71-8F28-02D96139A7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0100" y="4550092"/>
              <a:ext cx="2190750" cy="1186815"/>
            </a:xfrm>
            <a:prstGeom prst="rect">
              <a:avLst/>
            </a:prstGeom>
          </p:spPr>
        </p:pic>
        <p:sp>
          <p:nvSpPr>
            <p:cNvPr id="66" name="Google Shape;176;g7c553259d1_0_81">
              <a:extLst>
                <a:ext uri="{FF2B5EF4-FFF2-40B4-BE49-F238E27FC236}">
                  <a16:creationId xmlns="" xmlns:a16="http://schemas.microsoft.com/office/drawing/2014/main" id="{E9F883B0-6433-490B-AF50-6022586D9268}"/>
                </a:ext>
              </a:extLst>
            </p:cNvPr>
            <p:cNvSpPr/>
            <p:nvPr/>
          </p:nvSpPr>
          <p:spPr>
            <a:xfrm>
              <a:off x="803182" y="6101155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67" name="Google Shape;176;g7c553259d1_0_81">
              <a:extLst>
                <a:ext uri="{FF2B5EF4-FFF2-40B4-BE49-F238E27FC236}">
                  <a16:creationId xmlns="" xmlns:a16="http://schemas.microsoft.com/office/drawing/2014/main" id="{8DB45A58-9724-4E4E-8FF6-132F9C55C385}"/>
                </a:ext>
              </a:extLst>
            </p:cNvPr>
            <p:cNvSpPr/>
            <p:nvPr/>
          </p:nvSpPr>
          <p:spPr>
            <a:xfrm>
              <a:off x="803182" y="6396430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68" name="직선 화살표 연결선 67">
              <a:extLst>
                <a:ext uri="{FF2B5EF4-FFF2-40B4-BE49-F238E27FC236}">
                  <a16:creationId xmlns="" xmlns:a16="http://schemas.microsoft.com/office/drawing/2014/main" id="{8897D567-E469-4803-B4E0-CC1243EB6EE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05009" y="6343649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Google Shape;176;g7c553259d1_0_81">
              <a:extLst>
                <a:ext uri="{FF2B5EF4-FFF2-40B4-BE49-F238E27FC236}">
                  <a16:creationId xmlns="" xmlns:a16="http://schemas.microsoft.com/office/drawing/2014/main" id="{686319BE-E853-436C-81EE-B02AEC4E01B1}"/>
                </a:ext>
              </a:extLst>
            </p:cNvPr>
            <p:cNvSpPr/>
            <p:nvPr/>
          </p:nvSpPr>
          <p:spPr>
            <a:xfrm>
              <a:off x="3127282" y="5786830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70" name="그림 4" descr="실내, 테이블, 앉아있는, 쥐고있는이(가) 표시된 사진&#10;&#10;매우 높은 신뢰도로 생성된 설명">
              <a:extLst>
                <a:ext uri="{FF2B5EF4-FFF2-40B4-BE49-F238E27FC236}">
                  <a16:creationId xmlns="" xmlns:a16="http://schemas.microsoft.com/office/drawing/2014/main" id="{4D54B1D7-A932-42DB-9CDA-6CF7514120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33724" y="4550092"/>
              <a:ext cx="2190750" cy="1186815"/>
            </a:xfrm>
            <a:prstGeom prst="rect">
              <a:avLst/>
            </a:prstGeom>
          </p:spPr>
        </p:pic>
        <p:sp>
          <p:nvSpPr>
            <p:cNvPr id="71" name="Google Shape;176;g7c553259d1_0_81">
              <a:extLst>
                <a:ext uri="{FF2B5EF4-FFF2-40B4-BE49-F238E27FC236}">
                  <a16:creationId xmlns="" xmlns:a16="http://schemas.microsoft.com/office/drawing/2014/main" id="{CE98BC93-FC56-43A7-A599-6FB468D8BA24}"/>
                </a:ext>
              </a:extLst>
            </p:cNvPr>
            <p:cNvSpPr/>
            <p:nvPr/>
          </p:nvSpPr>
          <p:spPr>
            <a:xfrm>
              <a:off x="3136807" y="6101155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72" name="Google Shape;176;g7c553259d1_0_81">
              <a:extLst>
                <a:ext uri="{FF2B5EF4-FFF2-40B4-BE49-F238E27FC236}">
                  <a16:creationId xmlns="" xmlns:a16="http://schemas.microsoft.com/office/drawing/2014/main" id="{E5B6B194-EAE4-4CE8-8A47-4DD16CA7D9D6}"/>
                </a:ext>
              </a:extLst>
            </p:cNvPr>
            <p:cNvSpPr/>
            <p:nvPr/>
          </p:nvSpPr>
          <p:spPr>
            <a:xfrm>
              <a:off x="3136807" y="6396430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73" name="직선 화살표 연결선 72">
              <a:extLst>
                <a:ext uri="{FF2B5EF4-FFF2-40B4-BE49-F238E27FC236}">
                  <a16:creationId xmlns="" xmlns:a16="http://schemas.microsoft.com/office/drawing/2014/main" id="{D35646BE-B83E-4C7A-B0BE-E1F3F3748A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19584" y="6334124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Google Shape;176;g7c553259d1_0_81">
              <a:extLst>
                <a:ext uri="{FF2B5EF4-FFF2-40B4-BE49-F238E27FC236}">
                  <a16:creationId xmlns="" xmlns:a16="http://schemas.microsoft.com/office/drawing/2014/main" id="{ED659C76-8797-4197-94E2-F6AB422B0286}"/>
                </a:ext>
              </a:extLst>
            </p:cNvPr>
            <p:cNvSpPr/>
            <p:nvPr/>
          </p:nvSpPr>
          <p:spPr>
            <a:xfrm>
              <a:off x="5441857" y="5777305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75" name="그림 4" descr="실내, 테이블, 앉아있는, 쥐고있는이(가) 표시된 사진&#10;&#10;매우 높은 신뢰도로 생성된 설명">
              <a:extLst>
                <a:ext uri="{FF2B5EF4-FFF2-40B4-BE49-F238E27FC236}">
                  <a16:creationId xmlns="" xmlns:a16="http://schemas.microsoft.com/office/drawing/2014/main" id="{9F565427-420F-45FC-847C-0967B8C294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48299" y="4540567"/>
              <a:ext cx="2190750" cy="1186815"/>
            </a:xfrm>
            <a:prstGeom prst="rect">
              <a:avLst/>
            </a:prstGeom>
          </p:spPr>
        </p:pic>
        <p:sp>
          <p:nvSpPr>
            <p:cNvPr id="76" name="Google Shape;176;g7c553259d1_0_81">
              <a:extLst>
                <a:ext uri="{FF2B5EF4-FFF2-40B4-BE49-F238E27FC236}">
                  <a16:creationId xmlns="" xmlns:a16="http://schemas.microsoft.com/office/drawing/2014/main" id="{2AD92258-4C64-46B1-B67F-70DDC0C301B3}"/>
                </a:ext>
              </a:extLst>
            </p:cNvPr>
            <p:cNvSpPr/>
            <p:nvPr/>
          </p:nvSpPr>
          <p:spPr>
            <a:xfrm>
              <a:off x="5451382" y="6091630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77" name="Google Shape;176;g7c553259d1_0_81">
              <a:extLst>
                <a:ext uri="{FF2B5EF4-FFF2-40B4-BE49-F238E27FC236}">
                  <a16:creationId xmlns="" xmlns:a16="http://schemas.microsoft.com/office/drawing/2014/main" id="{11549D29-F895-4609-B3F3-7DB5C648865A}"/>
                </a:ext>
              </a:extLst>
            </p:cNvPr>
            <p:cNvSpPr/>
            <p:nvPr/>
          </p:nvSpPr>
          <p:spPr>
            <a:xfrm>
              <a:off x="5451382" y="6386905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</p:grpSp>
      <p:sp>
        <p:nvSpPr>
          <p:cNvPr id="50" name="직사각형 49"/>
          <p:cNvSpPr/>
          <p:nvPr/>
        </p:nvSpPr>
        <p:spPr>
          <a:xfrm>
            <a:off x="498920" y="3963008"/>
            <a:ext cx="1449187" cy="437541"/>
          </a:xfrm>
          <a:prstGeom prst="rect">
            <a:avLst/>
          </a:prstGeom>
          <a:solidFill>
            <a:srgbClr val="DC7F0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 dirty="0" smtClean="0"/>
              <a:t>가</a:t>
            </a:r>
            <a:r>
              <a:rPr lang="ko-KR" altLang="en-US" sz="1300" b="1" dirty="0"/>
              <a:t>전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953" y="1182751"/>
            <a:ext cx="9299314" cy="54714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05704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직사각형 47"/>
          <p:cNvSpPr/>
          <p:nvPr/>
        </p:nvSpPr>
        <p:spPr>
          <a:xfrm>
            <a:off x="461488" y="1377046"/>
            <a:ext cx="1449187" cy="437541"/>
          </a:xfrm>
          <a:prstGeom prst="rect">
            <a:avLst/>
          </a:prstGeom>
          <a:solidFill>
            <a:srgbClr val="DC7F0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b="1" dirty="0" smtClean="0"/>
              <a:t>IT</a:t>
            </a:r>
            <a:endParaRPr lang="ko-KR" altLang="en-US" sz="1300" b="1" dirty="0"/>
          </a:p>
        </p:txBody>
      </p:sp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442720690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user_w_ht_category_main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프로젝트</a:t>
                      </a: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카테고리</a:t>
                      </a: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메인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317672894"/>
              </p:ext>
            </p:extLst>
          </p:nvPr>
        </p:nvGraphicFramePr>
        <p:xfrm>
          <a:off x="8509686" y="1289960"/>
          <a:ext cx="3532000" cy="532257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9329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07500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카테고리 이름을 표현한 버튼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해당 카테고리 상세 페이지로 이동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 </a:t>
                      </a:r>
                      <a:r>
                        <a:rPr lang="ko-KR" altLang="en-US" sz="1500" b="0" u="none" strike="noStrike" cap="none" dirty="0" err="1">
                          <a:solidFill>
                            <a:schemeClr val="dk1"/>
                          </a:solidFill>
                        </a:rPr>
                        <a:t>user_w_ht_category_menu의</a:t>
                      </a: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 메뉴를 클릭한 것과 동일</a:t>
                      </a: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2591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>
                          <a:solidFill>
                            <a:schemeClr val="dk1"/>
                          </a:solidFill>
                        </a:rPr>
                        <a:t>프로젝트 대표 이미지 표시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err="1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500" u="none" strike="noStrike" cap="none" dirty="0">
                          <a:solidFill>
                            <a:schemeClr val="dk1"/>
                          </a:solidFill>
                        </a:rPr>
                        <a:t> 프로젝트 상세 페이지로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이동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 (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모든 페이지 동일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lang="ko-KR" altLang="en-US"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86524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프로젝트 제목 표시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en-US" sz="1500" u="none" strike="noStrike" cap="none" dirty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 프로젝트 상세 페이지로 </a:t>
                      </a:r>
                      <a:r>
                        <a:rPr 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이동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 (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모든 페이지 동일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83902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프로젝트 카테고리 및 </a:t>
                      </a: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펀딩률</a:t>
                      </a: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표시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en-US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주황색 선은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100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분위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표시에 맞게 길이 변동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모든 페이지 동일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altLang="en-US"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70792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61616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grpSp>
        <p:nvGrpSpPr>
          <p:cNvPr id="6" name="그룹 5">
            <a:extLst>
              <a:ext uri="{FF2B5EF4-FFF2-40B4-BE49-F238E27FC236}">
                <a16:creationId xmlns="" xmlns:a16="http://schemas.microsoft.com/office/drawing/2014/main" id="{1A90BDA5-5D3A-473B-AF87-4F7CC3316209}"/>
              </a:ext>
            </a:extLst>
          </p:cNvPr>
          <p:cNvGrpSpPr/>
          <p:nvPr/>
        </p:nvGrpSpPr>
        <p:grpSpPr>
          <a:xfrm>
            <a:off x="157954" y="1271965"/>
            <a:ext cx="8032200" cy="5349900"/>
            <a:chOff x="157954" y="1271965"/>
            <a:chExt cx="8032200" cy="5349900"/>
          </a:xfrm>
        </p:grpSpPr>
        <p:sp>
          <p:nvSpPr>
            <p:cNvPr id="168" name="Google Shape;168;g7c553259d1_0_81"/>
            <p:cNvSpPr/>
            <p:nvPr/>
          </p:nvSpPr>
          <p:spPr>
            <a:xfrm>
              <a:off x="157954" y="1271965"/>
              <a:ext cx="8032200" cy="534990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3" name="직선 화살표 연결선 2">
              <a:extLst>
                <a:ext uri="{FF2B5EF4-FFF2-40B4-BE49-F238E27FC236}">
                  <a16:creationId xmlns="" xmlns:a16="http://schemas.microsoft.com/office/drawing/2014/main" id="{437C5DDF-377A-4B32-9F22-36E5A6640A68}"/>
                </a:ext>
              </a:extLst>
            </p:cNvPr>
            <p:cNvCxnSpPr>
              <a:cxnSpLocks/>
            </p:cNvCxnSpPr>
            <p:nvPr/>
          </p:nvCxnSpPr>
          <p:spPr>
            <a:xfrm>
              <a:off x="2018270" y="1752600"/>
              <a:ext cx="6030214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화살표 연결선 24">
              <a:extLst>
                <a:ext uri="{FF2B5EF4-FFF2-40B4-BE49-F238E27FC236}">
                  <a16:creationId xmlns="" xmlns:a16="http://schemas.microsoft.com/office/drawing/2014/main" id="{B5835ADD-7D32-474C-A3BF-3A3CCD28E2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1859" y="3686174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Google Shape;176;g7c553259d1_0_81">
              <a:extLst>
                <a:ext uri="{FF2B5EF4-FFF2-40B4-BE49-F238E27FC236}">
                  <a16:creationId xmlns="" xmlns:a16="http://schemas.microsoft.com/office/drawing/2014/main" id="{06A0E1D3-7AAF-44E0-905C-7ACC69B6D60E}"/>
                </a:ext>
              </a:extLst>
            </p:cNvPr>
            <p:cNvSpPr/>
            <p:nvPr/>
          </p:nvSpPr>
          <p:spPr>
            <a:xfrm>
              <a:off x="784133" y="3129355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46" name="직선 화살표 연결선 45">
              <a:extLst>
                <a:ext uri="{FF2B5EF4-FFF2-40B4-BE49-F238E27FC236}">
                  <a16:creationId xmlns="" xmlns:a16="http://schemas.microsoft.com/office/drawing/2014/main" id="{DF8ABB58-DCD9-41DA-A337-A022D9B77275}"/>
                </a:ext>
              </a:extLst>
            </p:cNvPr>
            <p:cNvCxnSpPr>
              <a:cxnSpLocks/>
            </p:cNvCxnSpPr>
            <p:nvPr/>
          </p:nvCxnSpPr>
          <p:spPr>
            <a:xfrm>
              <a:off x="2104884" y="4400549"/>
              <a:ext cx="6000750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" name="그림 4" descr="실내, 테이블, 앉아있는, 쥐고있는이(가) 표시된 사진&#10;&#10;매우 높은 신뢰도로 생성된 설명">
              <a:extLst>
                <a:ext uri="{FF2B5EF4-FFF2-40B4-BE49-F238E27FC236}">
                  <a16:creationId xmlns="" xmlns:a16="http://schemas.microsoft.com/office/drawing/2014/main" id="{180437EC-2552-4BF4-A389-F1FCAC9712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90575" y="1892617"/>
              <a:ext cx="2190750" cy="1186815"/>
            </a:xfrm>
            <a:prstGeom prst="rect">
              <a:avLst/>
            </a:prstGeom>
          </p:spPr>
        </p:pic>
        <p:sp>
          <p:nvSpPr>
            <p:cNvPr id="49" name="Google Shape;176;g7c553259d1_0_81">
              <a:extLst>
                <a:ext uri="{FF2B5EF4-FFF2-40B4-BE49-F238E27FC236}">
                  <a16:creationId xmlns="" xmlns:a16="http://schemas.microsoft.com/office/drawing/2014/main" id="{C6FCDB85-C4AB-407C-A1A1-231526CB153D}"/>
                </a:ext>
              </a:extLst>
            </p:cNvPr>
            <p:cNvSpPr/>
            <p:nvPr/>
          </p:nvSpPr>
          <p:spPr>
            <a:xfrm>
              <a:off x="793657" y="3443680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52" name="Google Shape;176;g7c553259d1_0_81">
              <a:extLst>
                <a:ext uri="{FF2B5EF4-FFF2-40B4-BE49-F238E27FC236}">
                  <a16:creationId xmlns="" xmlns:a16="http://schemas.microsoft.com/office/drawing/2014/main" id="{DCC01A34-2B47-48F3-BA00-F7016982BDF9}"/>
                </a:ext>
              </a:extLst>
            </p:cNvPr>
            <p:cNvSpPr/>
            <p:nvPr/>
          </p:nvSpPr>
          <p:spPr>
            <a:xfrm>
              <a:off x="793657" y="3738955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53" name="직선 화살표 연결선 52">
              <a:extLst>
                <a:ext uri="{FF2B5EF4-FFF2-40B4-BE49-F238E27FC236}">
                  <a16:creationId xmlns="" xmlns:a16="http://schemas.microsoft.com/office/drawing/2014/main" id="{AA546C06-79B5-4494-A583-C0813C6175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95484" y="3686174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Google Shape;176;g7c553259d1_0_81">
              <a:extLst>
                <a:ext uri="{FF2B5EF4-FFF2-40B4-BE49-F238E27FC236}">
                  <a16:creationId xmlns="" xmlns:a16="http://schemas.microsoft.com/office/drawing/2014/main" id="{73B2F3FD-41F1-4A50-84B4-E6A1B3DA79F0}"/>
                </a:ext>
              </a:extLst>
            </p:cNvPr>
            <p:cNvSpPr/>
            <p:nvPr/>
          </p:nvSpPr>
          <p:spPr>
            <a:xfrm>
              <a:off x="3117757" y="3129355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55" name="그림 4" descr="실내, 테이블, 앉아있는, 쥐고있는이(가) 표시된 사진&#10;&#10;매우 높은 신뢰도로 생성된 설명">
              <a:extLst>
                <a:ext uri="{FF2B5EF4-FFF2-40B4-BE49-F238E27FC236}">
                  <a16:creationId xmlns="" xmlns:a16="http://schemas.microsoft.com/office/drawing/2014/main" id="{09B96F9A-F3A8-4905-9E78-AEC1AD1ACC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24200" y="1892617"/>
              <a:ext cx="2190750" cy="1186815"/>
            </a:xfrm>
            <a:prstGeom prst="rect">
              <a:avLst/>
            </a:prstGeom>
          </p:spPr>
        </p:pic>
        <p:sp>
          <p:nvSpPr>
            <p:cNvPr id="56" name="Google Shape;176;g7c553259d1_0_81">
              <a:extLst>
                <a:ext uri="{FF2B5EF4-FFF2-40B4-BE49-F238E27FC236}">
                  <a16:creationId xmlns="" xmlns:a16="http://schemas.microsoft.com/office/drawing/2014/main" id="{2469B373-EAAD-4903-BBEB-993447BED706}"/>
                </a:ext>
              </a:extLst>
            </p:cNvPr>
            <p:cNvSpPr/>
            <p:nvPr/>
          </p:nvSpPr>
          <p:spPr>
            <a:xfrm>
              <a:off x="3127282" y="3443680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57" name="Google Shape;176;g7c553259d1_0_81">
              <a:extLst>
                <a:ext uri="{FF2B5EF4-FFF2-40B4-BE49-F238E27FC236}">
                  <a16:creationId xmlns="" xmlns:a16="http://schemas.microsoft.com/office/drawing/2014/main" id="{9CD58C4D-8411-4143-B033-099F60D5F076}"/>
                </a:ext>
              </a:extLst>
            </p:cNvPr>
            <p:cNvSpPr/>
            <p:nvPr/>
          </p:nvSpPr>
          <p:spPr>
            <a:xfrm>
              <a:off x="3127282" y="3738955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58" name="직선 화살표 연결선 57">
              <a:extLst>
                <a:ext uri="{FF2B5EF4-FFF2-40B4-BE49-F238E27FC236}">
                  <a16:creationId xmlns="" xmlns:a16="http://schemas.microsoft.com/office/drawing/2014/main" id="{A901B9F1-2DA6-4FA3-9543-1C07DAB60B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10059" y="3676649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Google Shape;176;g7c553259d1_0_81">
              <a:extLst>
                <a:ext uri="{FF2B5EF4-FFF2-40B4-BE49-F238E27FC236}">
                  <a16:creationId xmlns="" xmlns:a16="http://schemas.microsoft.com/office/drawing/2014/main" id="{4A7B5156-0938-49AF-9A46-E63E8B697603}"/>
                </a:ext>
              </a:extLst>
            </p:cNvPr>
            <p:cNvSpPr/>
            <p:nvPr/>
          </p:nvSpPr>
          <p:spPr>
            <a:xfrm>
              <a:off x="5432333" y="3119830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60" name="그림 4" descr="실내, 테이블, 앉아있는, 쥐고있는이(가) 표시된 사진&#10;&#10;매우 높은 신뢰도로 생성된 설명">
              <a:extLst>
                <a:ext uri="{FF2B5EF4-FFF2-40B4-BE49-F238E27FC236}">
                  <a16:creationId xmlns="" xmlns:a16="http://schemas.microsoft.com/office/drawing/2014/main" id="{B3B1CE78-4647-4207-8212-532641EA65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38775" y="1883092"/>
              <a:ext cx="2190750" cy="1186815"/>
            </a:xfrm>
            <a:prstGeom prst="rect">
              <a:avLst/>
            </a:prstGeom>
          </p:spPr>
        </p:pic>
        <p:sp>
          <p:nvSpPr>
            <p:cNvPr id="61" name="Google Shape;176;g7c553259d1_0_81">
              <a:extLst>
                <a:ext uri="{FF2B5EF4-FFF2-40B4-BE49-F238E27FC236}">
                  <a16:creationId xmlns="" xmlns:a16="http://schemas.microsoft.com/office/drawing/2014/main" id="{8865BD1E-6AA9-41C3-9622-C44E7279B462}"/>
                </a:ext>
              </a:extLst>
            </p:cNvPr>
            <p:cNvSpPr/>
            <p:nvPr/>
          </p:nvSpPr>
          <p:spPr>
            <a:xfrm>
              <a:off x="5441857" y="3434155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62" name="Google Shape;176;g7c553259d1_0_81">
              <a:extLst>
                <a:ext uri="{FF2B5EF4-FFF2-40B4-BE49-F238E27FC236}">
                  <a16:creationId xmlns="" xmlns:a16="http://schemas.microsoft.com/office/drawing/2014/main" id="{3E586FE4-D7EF-4FFC-BD49-93FB3E6079E9}"/>
                </a:ext>
              </a:extLst>
            </p:cNvPr>
            <p:cNvSpPr/>
            <p:nvPr/>
          </p:nvSpPr>
          <p:spPr>
            <a:xfrm>
              <a:off x="5441857" y="3729430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63" name="직선 화살표 연결선 62">
              <a:extLst>
                <a:ext uri="{FF2B5EF4-FFF2-40B4-BE49-F238E27FC236}">
                  <a16:creationId xmlns="" xmlns:a16="http://schemas.microsoft.com/office/drawing/2014/main" id="{00B4AC62-B506-41CF-8D33-4A053320AEA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384" y="6343649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Google Shape;176;g7c553259d1_0_81">
              <a:extLst>
                <a:ext uri="{FF2B5EF4-FFF2-40B4-BE49-F238E27FC236}">
                  <a16:creationId xmlns="" xmlns:a16="http://schemas.microsoft.com/office/drawing/2014/main" id="{9926C671-E689-432C-9049-60D7B9500C43}"/>
                </a:ext>
              </a:extLst>
            </p:cNvPr>
            <p:cNvSpPr/>
            <p:nvPr/>
          </p:nvSpPr>
          <p:spPr>
            <a:xfrm>
              <a:off x="793657" y="5786830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65" name="그림 4" descr="실내, 테이블, 앉아있는, 쥐고있는이(가) 표시된 사진&#10;&#10;매우 높은 신뢰도로 생성된 설명">
              <a:extLst>
                <a:ext uri="{FF2B5EF4-FFF2-40B4-BE49-F238E27FC236}">
                  <a16:creationId xmlns="" xmlns:a16="http://schemas.microsoft.com/office/drawing/2014/main" id="{3159D942-44CE-4B71-8F28-02D96139A7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0100" y="4550092"/>
              <a:ext cx="2190750" cy="1186815"/>
            </a:xfrm>
            <a:prstGeom prst="rect">
              <a:avLst/>
            </a:prstGeom>
          </p:spPr>
        </p:pic>
        <p:sp>
          <p:nvSpPr>
            <p:cNvPr id="66" name="Google Shape;176;g7c553259d1_0_81">
              <a:extLst>
                <a:ext uri="{FF2B5EF4-FFF2-40B4-BE49-F238E27FC236}">
                  <a16:creationId xmlns="" xmlns:a16="http://schemas.microsoft.com/office/drawing/2014/main" id="{E9F883B0-6433-490B-AF50-6022586D9268}"/>
                </a:ext>
              </a:extLst>
            </p:cNvPr>
            <p:cNvSpPr/>
            <p:nvPr/>
          </p:nvSpPr>
          <p:spPr>
            <a:xfrm>
              <a:off x="803182" y="6101155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67" name="Google Shape;176;g7c553259d1_0_81">
              <a:extLst>
                <a:ext uri="{FF2B5EF4-FFF2-40B4-BE49-F238E27FC236}">
                  <a16:creationId xmlns="" xmlns:a16="http://schemas.microsoft.com/office/drawing/2014/main" id="{8DB45A58-9724-4E4E-8FF6-132F9C55C385}"/>
                </a:ext>
              </a:extLst>
            </p:cNvPr>
            <p:cNvSpPr/>
            <p:nvPr/>
          </p:nvSpPr>
          <p:spPr>
            <a:xfrm>
              <a:off x="803182" y="6396430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68" name="직선 화살표 연결선 67">
              <a:extLst>
                <a:ext uri="{FF2B5EF4-FFF2-40B4-BE49-F238E27FC236}">
                  <a16:creationId xmlns="" xmlns:a16="http://schemas.microsoft.com/office/drawing/2014/main" id="{8897D567-E469-4803-B4E0-CC1243EB6EE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05009" y="6343649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Google Shape;176;g7c553259d1_0_81">
              <a:extLst>
                <a:ext uri="{FF2B5EF4-FFF2-40B4-BE49-F238E27FC236}">
                  <a16:creationId xmlns="" xmlns:a16="http://schemas.microsoft.com/office/drawing/2014/main" id="{686319BE-E853-436C-81EE-B02AEC4E01B1}"/>
                </a:ext>
              </a:extLst>
            </p:cNvPr>
            <p:cNvSpPr/>
            <p:nvPr/>
          </p:nvSpPr>
          <p:spPr>
            <a:xfrm>
              <a:off x="3127282" y="5786830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70" name="그림 4" descr="실내, 테이블, 앉아있는, 쥐고있는이(가) 표시된 사진&#10;&#10;매우 높은 신뢰도로 생성된 설명">
              <a:extLst>
                <a:ext uri="{FF2B5EF4-FFF2-40B4-BE49-F238E27FC236}">
                  <a16:creationId xmlns="" xmlns:a16="http://schemas.microsoft.com/office/drawing/2014/main" id="{4D54B1D7-A932-42DB-9CDA-6CF7514120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33724" y="4550092"/>
              <a:ext cx="2190750" cy="1186815"/>
            </a:xfrm>
            <a:prstGeom prst="rect">
              <a:avLst/>
            </a:prstGeom>
          </p:spPr>
        </p:pic>
        <p:sp>
          <p:nvSpPr>
            <p:cNvPr id="71" name="Google Shape;176;g7c553259d1_0_81">
              <a:extLst>
                <a:ext uri="{FF2B5EF4-FFF2-40B4-BE49-F238E27FC236}">
                  <a16:creationId xmlns="" xmlns:a16="http://schemas.microsoft.com/office/drawing/2014/main" id="{CE98BC93-FC56-43A7-A599-6FB468D8BA24}"/>
                </a:ext>
              </a:extLst>
            </p:cNvPr>
            <p:cNvSpPr/>
            <p:nvPr/>
          </p:nvSpPr>
          <p:spPr>
            <a:xfrm>
              <a:off x="3136807" y="6101155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72" name="Google Shape;176;g7c553259d1_0_81">
              <a:extLst>
                <a:ext uri="{FF2B5EF4-FFF2-40B4-BE49-F238E27FC236}">
                  <a16:creationId xmlns="" xmlns:a16="http://schemas.microsoft.com/office/drawing/2014/main" id="{E5B6B194-EAE4-4CE8-8A47-4DD16CA7D9D6}"/>
                </a:ext>
              </a:extLst>
            </p:cNvPr>
            <p:cNvSpPr/>
            <p:nvPr/>
          </p:nvSpPr>
          <p:spPr>
            <a:xfrm>
              <a:off x="3136807" y="6396430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73" name="직선 화살표 연결선 72">
              <a:extLst>
                <a:ext uri="{FF2B5EF4-FFF2-40B4-BE49-F238E27FC236}">
                  <a16:creationId xmlns="" xmlns:a16="http://schemas.microsoft.com/office/drawing/2014/main" id="{D35646BE-B83E-4C7A-B0BE-E1F3F3748A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19584" y="6334124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Google Shape;176;g7c553259d1_0_81">
              <a:extLst>
                <a:ext uri="{FF2B5EF4-FFF2-40B4-BE49-F238E27FC236}">
                  <a16:creationId xmlns="" xmlns:a16="http://schemas.microsoft.com/office/drawing/2014/main" id="{ED659C76-8797-4197-94E2-F6AB422B0286}"/>
                </a:ext>
              </a:extLst>
            </p:cNvPr>
            <p:cNvSpPr/>
            <p:nvPr/>
          </p:nvSpPr>
          <p:spPr>
            <a:xfrm>
              <a:off x="5441857" y="5777305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75" name="그림 4" descr="실내, 테이블, 앉아있는, 쥐고있는이(가) 표시된 사진&#10;&#10;매우 높은 신뢰도로 생성된 설명">
              <a:extLst>
                <a:ext uri="{FF2B5EF4-FFF2-40B4-BE49-F238E27FC236}">
                  <a16:creationId xmlns="" xmlns:a16="http://schemas.microsoft.com/office/drawing/2014/main" id="{9F565427-420F-45FC-847C-0967B8C294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48299" y="4540567"/>
              <a:ext cx="2190750" cy="1186815"/>
            </a:xfrm>
            <a:prstGeom prst="rect">
              <a:avLst/>
            </a:prstGeom>
          </p:spPr>
        </p:pic>
        <p:sp>
          <p:nvSpPr>
            <p:cNvPr id="76" name="Google Shape;176;g7c553259d1_0_81">
              <a:extLst>
                <a:ext uri="{FF2B5EF4-FFF2-40B4-BE49-F238E27FC236}">
                  <a16:creationId xmlns="" xmlns:a16="http://schemas.microsoft.com/office/drawing/2014/main" id="{2AD92258-4C64-46B1-B67F-70DDC0C301B3}"/>
                </a:ext>
              </a:extLst>
            </p:cNvPr>
            <p:cNvSpPr/>
            <p:nvPr/>
          </p:nvSpPr>
          <p:spPr>
            <a:xfrm>
              <a:off x="5451382" y="6091630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77" name="Google Shape;176;g7c553259d1_0_81">
              <a:extLst>
                <a:ext uri="{FF2B5EF4-FFF2-40B4-BE49-F238E27FC236}">
                  <a16:creationId xmlns="" xmlns:a16="http://schemas.microsoft.com/office/drawing/2014/main" id="{11549D29-F895-4609-B3F3-7DB5C648865A}"/>
                </a:ext>
              </a:extLst>
            </p:cNvPr>
            <p:cNvSpPr/>
            <p:nvPr/>
          </p:nvSpPr>
          <p:spPr>
            <a:xfrm>
              <a:off x="5451382" y="6386905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</p:grpSp>
      <p:sp>
        <p:nvSpPr>
          <p:cNvPr id="50" name="직사각형 49"/>
          <p:cNvSpPr/>
          <p:nvPr/>
        </p:nvSpPr>
        <p:spPr>
          <a:xfrm>
            <a:off x="498920" y="3963008"/>
            <a:ext cx="1449187" cy="437541"/>
          </a:xfrm>
          <a:prstGeom prst="rect">
            <a:avLst/>
          </a:prstGeom>
          <a:solidFill>
            <a:srgbClr val="DC7F0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 dirty="0" smtClean="0"/>
              <a:t>가</a:t>
            </a:r>
            <a:r>
              <a:rPr lang="ko-KR" altLang="en-US" sz="1300" b="1" dirty="0"/>
              <a:t>전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953" y="1182751"/>
            <a:ext cx="9299314" cy="54714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662" y="815867"/>
            <a:ext cx="8305800" cy="6010275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4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7263" y="176212"/>
            <a:ext cx="8201025" cy="3152775"/>
          </a:xfrm>
          <a:prstGeom prst="rect">
            <a:avLst/>
          </a:prstGeom>
          <a:noFill/>
          <a:ln w="5715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10495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959618094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user_m_ht_category_main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카테고리 메인</a:t>
                      </a: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936556201"/>
              </p:ext>
            </p:extLst>
          </p:nvPr>
        </p:nvGraphicFramePr>
        <p:xfrm>
          <a:off x="8509686" y="1289958"/>
          <a:ext cx="3532000" cy="523460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985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12546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카테고리 이름을 표현한 버튼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해당 카테고리 상세 페이지로 이동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 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user_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m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_ht_category_menu</a:t>
                      </a: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의 메뉴를 클릭한 것과 동일</a:t>
                      </a: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6968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>
                          <a:solidFill>
                            <a:schemeClr val="dk1"/>
                          </a:solidFill>
                        </a:rPr>
                        <a:t>프로젝트 대표 이미지 표시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err="1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500" u="none" strike="noStrike" cap="none" dirty="0">
                          <a:solidFill>
                            <a:schemeClr val="dk1"/>
                          </a:solidFill>
                        </a:rPr>
                        <a:t> 프로젝트 상세 페이지로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이동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 (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모든 페이지 동일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lang="ko-KR" altLang="en-US"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87415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프로젝트 제목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및 달성 투자율 </a:t>
                      </a:r>
                      <a:r>
                        <a:rPr 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표시</a:t>
                      </a:r>
                      <a:endParaRPr lang="ko-KR" sz="1500" u="none" strike="noStrike" cap="none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en-US" sz="1500" u="none" strike="noStrike" cap="none" dirty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 프로젝트 상세 페이지로 </a:t>
                      </a:r>
                      <a:r>
                        <a:rPr 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이동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 (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모든 페이지 동일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61705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72064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62908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189293" y="1272885"/>
            <a:ext cx="8032200" cy="5349900"/>
            <a:chOff x="189293" y="1272885"/>
            <a:chExt cx="8032200" cy="5349900"/>
          </a:xfrm>
        </p:grpSpPr>
        <p:grpSp>
          <p:nvGrpSpPr>
            <p:cNvPr id="4" name="그룹 3"/>
            <p:cNvGrpSpPr/>
            <p:nvPr/>
          </p:nvGrpSpPr>
          <p:grpSpPr>
            <a:xfrm>
              <a:off x="189293" y="1272885"/>
              <a:ext cx="8032200" cy="5349900"/>
              <a:chOff x="189293" y="1272885"/>
              <a:chExt cx="8032200" cy="5349900"/>
            </a:xfrm>
          </p:grpSpPr>
          <p:sp>
            <p:nvSpPr>
              <p:cNvPr id="168" name="Google Shape;168;g7c553259d1_0_81"/>
              <p:cNvSpPr/>
              <p:nvPr/>
            </p:nvSpPr>
            <p:spPr>
              <a:xfrm>
                <a:off x="189293" y="1272885"/>
                <a:ext cx="8032200" cy="5349900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endParaRPr sz="15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" name="Google Shape;175;g7c553259d1_0_81">
                <a:extLst>
                  <a:ext uri="{FF2B5EF4-FFF2-40B4-BE49-F238E27FC236}">
                    <a16:creationId xmlns="" xmlns:a16="http://schemas.microsoft.com/office/drawing/2014/main" id="{1ADEA767-5A7B-497B-BB3E-8EAA95D8D4E1}"/>
                  </a:ext>
                </a:extLst>
              </p:cNvPr>
              <p:cNvSpPr/>
              <p:nvPr/>
            </p:nvSpPr>
            <p:spPr>
              <a:xfrm>
                <a:off x="2359506" y="1359838"/>
                <a:ext cx="3546150" cy="5164725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endParaRPr sz="15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cxnSp>
            <p:nvCxnSpPr>
              <p:cNvPr id="22" name="직선 화살표 연결선 21">
                <a:extLst>
                  <a:ext uri="{FF2B5EF4-FFF2-40B4-BE49-F238E27FC236}">
                    <a16:creationId xmlns="" xmlns:a16="http://schemas.microsoft.com/office/drawing/2014/main" id="{437C5DDF-377A-4B32-9F22-36E5A6640A6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00891" y="1859870"/>
                <a:ext cx="1859794" cy="0"/>
              </a:xfrm>
              <a:prstGeom prst="straightConnector1">
                <a:avLst/>
              </a:prstGeom>
              <a:ln w="28575">
                <a:solidFill>
                  <a:srgbClr val="DC7F0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" name="그룹 1"/>
              <p:cNvGrpSpPr/>
              <p:nvPr/>
            </p:nvGrpSpPr>
            <p:grpSpPr>
              <a:xfrm>
                <a:off x="2606886" y="2027304"/>
                <a:ext cx="1352508" cy="1236738"/>
                <a:chOff x="2890266" y="1978252"/>
                <a:chExt cx="2219466" cy="2029488"/>
              </a:xfrm>
            </p:grpSpPr>
            <p:cxnSp>
              <p:nvCxnSpPr>
                <p:cNvPr id="24" name="직선 화살표 연결선 23">
                  <a:extLst>
                    <a:ext uri="{FF2B5EF4-FFF2-40B4-BE49-F238E27FC236}">
                      <a16:creationId xmlns="" xmlns:a16="http://schemas.microsoft.com/office/drawing/2014/main" id="{B5835ADD-7D32-474C-A3BF-3A3CCD28E2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890266" y="3771809"/>
                  <a:ext cx="1343025" cy="0"/>
                </a:xfrm>
                <a:prstGeom prst="straightConnector1">
                  <a:avLst/>
                </a:prstGeom>
                <a:ln w="28575">
                  <a:solidFill>
                    <a:srgbClr val="DC7F0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" name="Google Shape;176;g7c553259d1_0_81">
                  <a:extLst>
                    <a:ext uri="{FF2B5EF4-FFF2-40B4-BE49-F238E27FC236}">
                      <a16:creationId xmlns="" xmlns:a16="http://schemas.microsoft.com/office/drawing/2014/main" id="{06A0E1D3-7AAF-44E0-905C-7ACC69B6D60E}"/>
                    </a:ext>
                  </a:extLst>
                </p:cNvPr>
                <p:cNvSpPr/>
                <p:nvPr/>
              </p:nvSpPr>
              <p:spPr>
                <a:xfrm>
                  <a:off x="2912540" y="3214990"/>
                  <a:ext cx="2193600" cy="268875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데이터 </a:t>
                  </a: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케이블</a:t>
                  </a:r>
                  <a:endParaRPr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pic>
              <p:nvPicPr>
                <p:cNvPr id="26" name="그림 4" descr="실내, 테이블, 앉아있는, 쥐고있는이(가) 표시된 사진&#10;&#10;매우 높은 신뢰도로 생성된 설명">
                  <a:extLst>
                    <a:ext uri="{FF2B5EF4-FFF2-40B4-BE49-F238E27FC236}">
                      <a16:creationId xmlns="" xmlns:a16="http://schemas.microsoft.com/office/drawing/2014/main" id="{180437EC-2552-4BF4-A389-F1FCAC97126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918982" y="1978252"/>
                  <a:ext cx="2190750" cy="1186815"/>
                </a:xfrm>
                <a:prstGeom prst="rect">
                  <a:avLst/>
                </a:prstGeom>
              </p:spPr>
            </p:pic>
            <p:sp>
              <p:nvSpPr>
                <p:cNvPr id="27" name="Google Shape;176;g7c553259d1_0_81">
                  <a:extLst>
                    <a:ext uri="{FF2B5EF4-FFF2-40B4-BE49-F238E27FC236}">
                      <a16:creationId xmlns="" xmlns:a16="http://schemas.microsoft.com/office/drawing/2014/main" id="{C6FCDB85-C4AB-407C-A1A1-231526CB153D}"/>
                    </a:ext>
                  </a:extLst>
                </p:cNvPr>
                <p:cNvSpPr/>
                <p:nvPr/>
              </p:nvSpPr>
              <p:spPr>
                <a:xfrm>
                  <a:off x="2922064" y="3529315"/>
                  <a:ext cx="593400" cy="183150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noFill/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IT</a:t>
                  </a:r>
                  <a:endParaRPr lang="ko-KR" altLang="en-US"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endParaRPr>
                </a:p>
              </p:txBody>
            </p:sp>
            <p:sp>
              <p:nvSpPr>
                <p:cNvPr id="28" name="Google Shape;176;g7c553259d1_0_81">
                  <a:extLst>
                    <a:ext uri="{FF2B5EF4-FFF2-40B4-BE49-F238E27FC236}">
                      <a16:creationId xmlns="" xmlns:a16="http://schemas.microsoft.com/office/drawing/2014/main" id="{DCC01A34-2B47-48F3-BA00-F7016982BDF9}"/>
                    </a:ext>
                  </a:extLst>
                </p:cNvPr>
                <p:cNvSpPr/>
                <p:nvPr/>
              </p:nvSpPr>
              <p:spPr>
                <a:xfrm>
                  <a:off x="2922064" y="3824590"/>
                  <a:ext cx="882100" cy="183150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noFill/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57%</a:t>
                  </a:r>
                  <a:endParaRPr lang="ko-KR" altLang="en-US"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endParaRPr>
                </a:p>
              </p:txBody>
            </p:sp>
          </p:grpSp>
          <p:cxnSp>
            <p:nvCxnSpPr>
              <p:cNvPr id="30" name="직선 화살표 연결선 29">
                <a:extLst>
                  <a:ext uri="{FF2B5EF4-FFF2-40B4-BE49-F238E27FC236}">
                    <a16:creationId xmlns="" xmlns:a16="http://schemas.microsoft.com/office/drawing/2014/main" id="{DF8ABB58-DCD9-41DA-A337-A022D9B772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29345" y="5068054"/>
                <a:ext cx="1856054" cy="0"/>
              </a:xfrm>
              <a:prstGeom prst="straightConnector1">
                <a:avLst/>
              </a:prstGeom>
              <a:ln w="28575">
                <a:solidFill>
                  <a:srgbClr val="DC7F0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1" name="그룹 30"/>
              <p:cNvGrpSpPr/>
              <p:nvPr/>
            </p:nvGrpSpPr>
            <p:grpSpPr>
              <a:xfrm>
                <a:off x="4098637" y="2027304"/>
                <a:ext cx="1352508" cy="1236738"/>
                <a:chOff x="2890266" y="1978252"/>
                <a:chExt cx="2219466" cy="2029488"/>
              </a:xfrm>
            </p:grpSpPr>
            <p:cxnSp>
              <p:nvCxnSpPr>
                <p:cNvPr id="37" name="직선 화살표 연결선 36">
                  <a:extLst>
                    <a:ext uri="{FF2B5EF4-FFF2-40B4-BE49-F238E27FC236}">
                      <a16:creationId xmlns="" xmlns:a16="http://schemas.microsoft.com/office/drawing/2014/main" id="{B5835ADD-7D32-474C-A3BF-3A3CCD28E2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890266" y="3771809"/>
                  <a:ext cx="1343025" cy="0"/>
                </a:xfrm>
                <a:prstGeom prst="straightConnector1">
                  <a:avLst/>
                </a:prstGeom>
                <a:ln w="28575">
                  <a:solidFill>
                    <a:srgbClr val="DC7F0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8" name="Google Shape;176;g7c553259d1_0_81">
                  <a:extLst>
                    <a:ext uri="{FF2B5EF4-FFF2-40B4-BE49-F238E27FC236}">
                      <a16:creationId xmlns="" xmlns:a16="http://schemas.microsoft.com/office/drawing/2014/main" id="{06A0E1D3-7AAF-44E0-905C-7ACC69B6D60E}"/>
                    </a:ext>
                  </a:extLst>
                </p:cNvPr>
                <p:cNvSpPr/>
                <p:nvPr/>
              </p:nvSpPr>
              <p:spPr>
                <a:xfrm>
                  <a:off x="2912540" y="3214990"/>
                  <a:ext cx="2193600" cy="268875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데이터 </a:t>
                  </a: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케이블</a:t>
                  </a:r>
                  <a:endParaRPr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pic>
              <p:nvPicPr>
                <p:cNvPr id="39" name="그림 4" descr="실내, 테이블, 앉아있는, 쥐고있는이(가) 표시된 사진&#10;&#10;매우 높은 신뢰도로 생성된 설명">
                  <a:extLst>
                    <a:ext uri="{FF2B5EF4-FFF2-40B4-BE49-F238E27FC236}">
                      <a16:creationId xmlns="" xmlns:a16="http://schemas.microsoft.com/office/drawing/2014/main" id="{180437EC-2552-4BF4-A389-F1FCAC97126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918982" y="1978252"/>
                  <a:ext cx="2190750" cy="1186815"/>
                </a:xfrm>
                <a:prstGeom prst="rect">
                  <a:avLst/>
                </a:prstGeom>
              </p:spPr>
            </p:pic>
            <p:sp>
              <p:nvSpPr>
                <p:cNvPr id="40" name="Google Shape;176;g7c553259d1_0_81">
                  <a:extLst>
                    <a:ext uri="{FF2B5EF4-FFF2-40B4-BE49-F238E27FC236}">
                      <a16:creationId xmlns="" xmlns:a16="http://schemas.microsoft.com/office/drawing/2014/main" id="{C6FCDB85-C4AB-407C-A1A1-231526CB153D}"/>
                    </a:ext>
                  </a:extLst>
                </p:cNvPr>
                <p:cNvSpPr/>
                <p:nvPr/>
              </p:nvSpPr>
              <p:spPr>
                <a:xfrm>
                  <a:off x="2922064" y="3529315"/>
                  <a:ext cx="593400" cy="183150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noFill/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IT</a:t>
                  </a:r>
                  <a:endParaRPr lang="ko-KR" altLang="en-US"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endParaRPr>
                </a:p>
              </p:txBody>
            </p:sp>
            <p:sp>
              <p:nvSpPr>
                <p:cNvPr id="41" name="Google Shape;176;g7c553259d1_0_81">
                  <a:extLst>
                    <a:ext uri="{FF2B5EF4-FFF2-40B4-BE49-F238E27FC236}">
                      <a16:creationId xmlns="" xmlns:a16="http://schemas.microsoft.com/office/drawing/2014/main" id="{DCC01A34-2B47-48F3-BA00-F7016982BDF9}"/>
                    </a:ext>
                  </a:extLst>
                </p:cNvPr>
                <p:cNvSpPr/>
                <p:nvPr/>
              </p:nvSpPr>
              <p:spPr>
                <a:xfrm>
                  <a:off x="2922064" y="3824590"/>
                  <a:ext cx="882100" cy="183150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noFill/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57%</a:t>
                  </a:r>
                  <a:endParaRPr lang="ko-KR" altLang="en-US"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endParaRPr>
                </a:p>
              </p:txBody>
            </p:sp>
          </p:grpSp>
          <p:grpSp>
            <p:nvGrpSpPr>
              <p:cNvPr id="42" name="그룹 41"/>
              <p:cNvGrpSpPr/>
              <p:nvPr/>
            </p:nvGrpSpPr>
            <p:grpSpPr>
              <a:xfrm>
                <a:off x="2590640" y="3323831"/>
                <a:ext cx="1352508" cy="1236738"/>
                <a:chOff x="2890266" y="1978252"/>
                <a:chExt cx="2219466" cy="2029488"/>
              </a:xfrm>
            </p:grpSpPr>
            <p:cxnSp>
              <p:nvCxnSpPr>
                <p:cNvPr id="43" name="직선 화살표 연결선 42">
                  <a:extLst>
                    <a:ext uri="{FF2B5EF4-FFF2-40B4-BE49-F238E27FC236}">
                      <a16:creationId xmlns="" xmlns:a16="http://schemas.microsoft.com/office/drawing/2014/main" id="{B5835ADD-7D32-474C-A3BF-3A3CCD28E2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890266" y="3771809"/>
                  <a:ext cx="1343025" cy="0"/>
                </a:xfrm>
                <a:prstGeom prst="straightConnector1">
                  <a:avLst/>
                </a:prstGeom>
                <a:ln w="28575">
                  <a:solidFill>
                    <a:srgbClr val="DC7F0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4" name="Google Shape;176;g7c553259d1_0_81">
                  <a:extLst>
                    <a:ext uri="{FF2B5EF4-FFF2-40B4-BE49-F238E27FC236}">
                      <a16:creationId xmlns="" xmlns:a16="http://schemas.microsoft.com/office/drawing/2014/main" id="{06A0E1D3-7AAF-44E0-905C-7ACC69B6D60E}"/>
                    </a:ext>
                  </a:extLst>
                </p:cNvPr>
                <p:cNvSpPr/>
                <p:nvPr/>
              </p:nvSpPr>
              <p:spPr>
                <a:xfrm>
                  <a:off x="2912540" y="3214990"/>
                  <a:ext cx="2193600" cy="268875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데이터 </a:t>
                  </a: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케이블</a:t>
                  </a:r>
                  <a:endParaRPr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pic>
              <p:nvPicPr>
                <p:cNvPr id="45" name="그림 4" descr="실내, 테이블, 앉아있는, 쥐고있는이(가) 표시된 사진&#10;&#10;매우 높은 신뢰도로 생성된 설명">
                  <a:extLst>
                    <a:ext uri="{FF2B5EF4-FFF2-40B4-BE49-F238E27FC236}">
                      <a16:creationId xmlns="" xmlns:a16="http://schemas.microsoft.com/office/drawing/2014/main" id="{180437EC-2552-4BF4-A389-F1FCAC97126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918982" y="1978252"/>
                  <a:ext cx="2190750" cy="1186815"/>
                </a:xfrm>
                <a:prstGeom prst="rect">
                  <a:avLst/>
                </a:prstGeom>
              </p:spPr>
            </p:pic>
            <p:sp>
              <p:nvSpPr>
                <p:cNvPr id="46" name="Google Shape;176;g7c553259d1_0_81">
                  <a:extLst>
                    <a:ext uri="{FF2B5EF4-FFF2-40B4-BE49-F238E27FC236}">
                      <a16:creationId xmlns="" xmlns:a16="http://schemas.microsoft.com/office/drawing/2014/main" id="{C6FCDB85-C4AB-407C-A1A1-231526CB153D}"/>
                    </a:ext>
                  </a:extLst>
                </p:cNvPr>
                <p:cNvSpPr/>
                <p:nvPr/>
              </p:nvSpPr>
              <p:spPr>
                <a:xfrm>
                  <a:off x="2922064" y="3529315"/>
                  <a:ext cx="593400" cy="183150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noFill/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IT</a:t>
                  </a:r>
                  <a:endParaRPr lang="ko-KR" altLang="en-US"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endParaRPr>
                </a:p>
              </p:txBody>
            </p:sp>
            <p:sp>
              <p:nvSpPr>
                <p:cNvPr id="47" name="Google Shape;176;g7c553259d1_0_81">
                  <a:extLst>
                    <a:ext uri="{FF2B5EF4-FFF2-40B4-BE49-F238E27FC236}">
                      <a16:creationId xmlns="" xmlns:a16="http://schemas.microsoft.com/office/drawing/2014/main" id="{DCC01A34-2B47-48F3-BA00-F7016982BDF9}"/>
                    </a:ext>
                  </a:extLst>
                </p:cNvPr>
                <p:cNvSpPr/>
                <p:nvPr/>
              </p:nvSpPr>
              <p:spPr>
                <a:xfrm>
                  <a:off x="2922064" y="3824590"/>
                  <a:ext cx="882100" cy="183150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noFill/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57%</a:t>
                  </a:r>
                  <a:endParaRPr lang="ko-KR" altLang="en-US"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endParaRPr>
                </a:p>
              </p:txBody>
            </p:sp>
          </p:grpSp>
          <p:grpSp>
            <p:nvGrpSpPr>
              <p:cNvPr id="48" name="그룹 47"/>
              <p:cNvGrpSpPr/>
              <p:nvPr/>
            </p:nvGrpSpPr>
            <p:grpSpPr>
              <a:xfrm>
                <a:off x="4096448" y="3329466"/>
                <a:ext cx="1352508" cy="1236738"/>
                <a:chOff x="2890266" y="1978252"/>
                <a:chExt cx="2219466" cy="2029488"/>
              </a:xfrm>
            </p:grpSpPr>
            <p:cxnSp>
              <p:nvCxnSpPr>
                <p:cNvPr id="49" name="직선 화살표 연결선 48">
                  <a:extLst>
                    <a:ext uri="{FF2B5EF4-FFF2-40B4-BE49-F238E27FC236}">
                      <a16:creationId xmlns="" xmlns:a16="http://schemas.microsoft.com/office/drawing/2014/main" id="{B5835ADD-7D32-474C-A3BF-3A3CCD28E2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890266" y="3771809"/>
                  <a:ext cx="1343025" cy="0"/>
                </a:xfrm>
                <a:prstGeom prst="straightConnector1">
                  <a:avLst/>
                </a:prstGeom>
                <a:ln w="28575">
                  <a:solidFill>
                    <a:srgbClr val="DC7F0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0" name="Google Shape;176;g7c553259d1_0_81">
                  <a:extLst>
                    <a:ext uri="{FF2B5EF4-FFF2-40B4-BE49-F238E27FC236}">
                      <a16:creationId xmlns="" xmlns:a16="http://schemas.microsoft.com/office/drawing/2014/main" id="{06A0E1D3-7AAF-44E0-905C-7ACC69B6D60E}"/>
                    </a:ext>
                  </a:extLst>
                </p:cNvPr>
                <p:cNvSpPr/>
                <p:nvPr/>
              </p:nvSpPr>
              <p:spPr>
                <a:xfrm>
                  <a:off x="2912540" y="3214990"/>
                  <a:ext cx="2193600" cy="268875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데이터 </a:t>
                  </a: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케이블</a:t>
                  </a:r>
                  <a:endParaRPr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pic>
              <p:nvPicPr>
                <p:cNvPr id="51" name="그림 4" descr="실내, 테이블, 앉아있는, 쥐고있는이(가) 표시된 사진&#10;&#10;매우 높은 신뢰도로 생성된 설명">
                  <a:extLst>
                    <a:ext uri="{FF2B5EF4-FFF2-40B4-BE49-F238E27FC236}">
                      <a16:creationId xmlns="" xmlns:a16="http://schemas.microsoft.com/office/drawing/2014/main" id="{180437EC-2552-4BF4-A389-F1FCAC97126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918982" y="1978252"/>
                  <a:ext cx="2190750" cy="1186815"/>
                </a:xfrm>
                <a:prstGeom prst="rect">
                  <a:avLst/>
                </a:prstGeom>
              </p:spPr>
            </p:pic>
            <p:sp>
              <p:nvSpPr>
                <p:cNvPr id="52" name="Google Shape;176;g7c553259d1_0_81">
                  <a:extLst>
                    <a:ext uri="{FF2B5EF4-FFF2-40B4-BE49-F238E27FC236}">
                      <a16:creationId xmlns="" xmlns:a16="http://schemas.microsoft.com/office/drawing/2014/main" id="{C6FCDB85-C4AB-407C-A1A1-231526CB153D}"/>
                    </a:ext>
                  </a:extLst>
                </p:cNvPr>
                <p:cNvSpPr/>
                <p:nvPr/>
              </p:nvSpPr>
              <p:spPr>
                <a:xfrm>
                  <a:off x="2922064" y="3529315"/>
                  <a:ext cx="593400" cy="183150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noFill/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IT</a:t>
                  </a:r>
                  <a:endParaRPr lang="ko-KR" altLang="en-US"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endParaRPr>
                </a:p>
              </p:txBody>
            </p:sp>
            <p:sp>
              <p:nvSpPr>
                <p:cNvPr id="53" name="Google Shape;176;g7c553259d1_0_81">
                  <a:extLst>
                    <a:ext uri="{FF2B5EF4-FFF2-40B4-BE49-F238E27FC236}">
                      <a16:creationId xmlns="" xmlns:a16="http://schemas.microsoft.com/office/drawing/2014/main" id="{DCC01A34-2B47-48F3-BA00-F7016982BDF9}"/>
                    </a:ext>
                  </a:extLst>
                </p:cNvPr>
                <p:cNvSpPr/>
                <p:nvPr/>
              </p:nvSpPr>
              <p:spPr>
                <a:xfrm>
                  <a:off x="2922064" y="3824590"/>
                  <a:ext cx="882100" cy="183150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noFill/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57%</a:t>
                  </a:r>
                  <a:endParaRPr lang="ko-KR" altLang="en-US"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endParaRPr>
                </a:p>
              </p:txBody>
            </p:sp>
          </p:grpSp>
          <p:grpSp>
            <p:nvGrpSpPr>
              <p:cNvPr id="54" name="그룹 53"/>
              <p:cNvGrpSpPr/>
              <p:nvPr/>
            </p:nvGrpSpPr>
            <p:grpSpPr>
              <a:xfrm>
                <a:off x="2620459" y="5145017"/>
                <a:ext cx="1352508" cy="1236738"/>
                <a:chOff x="2890266" y="1978252"/>
                <a:chExt cx="2219466" cy="2029488"/>
              </a:xfrm>
            </p:grpSpPr>
            <p:cxnSp>
              <p:nvCxnSpPr>
                <p:cNvPr id="55" name="직선 화살표 연결선 54">
                  <a:extLst>
                    <a:ext uri="{FF2B5EF4-FFF2-40B4-BE49-F238E27FC236}">
                      <a16:creationId xmlns="" xmlns:a16="http://schemas.microsoft.com/office/drawing/2014/main" id="{B5835ADD-7D32-474C-A3BF-3A3CCD28E2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890266" y="3771809"/>
                  <a:ext cx="1343025" cy="0"/>
                </a:xfrm>
                <a:prstGeom prst="straightConnector1">
                  <a:avLst/>
                </a:prstGeom>
                <a:ln w="28575">
                  <a:solidFill>
                    <a:srgbClr val="DC7F0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6" name="Google Shape;176;g7c553259d1_0_81">
                  <a:extLst>
                    <a:ext uri="{FF2B5EF4-FFF2-40B4-BE49-F238E27FC236}">
                      <a16:creationId xmlns="" xmlns:a16="http://schemas.microsoft.com/office/drawing/2014/main" id="{06A0E1D3-7AAF-44E0-905C-7ACC69B6D60E}"/>
                    </a:ext>
                  </a:extLst>
                </p:cNvPr>
                <p:cNvSpPr/>
                <p:nvPr/>
              </p:nvSpPr>
              <p:spPr>
                <a:xfrm>
                  <a:off x="2912540" y="3214990"/>
                  <a:ext cx="2193600" cy="268875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데이터 </a:t>
                  </a: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케이블</a:t>
                  </a:r>
                  <a:endParaRPr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pic>
              <p:nvPicPr>
                <p:cNvPr id="57" name="그림 4" descr="실내, 테이블, 앉아있는, 쥐고있는이(가) 표시된 사진&#10;&#10;매우 높은 신뢰도로 생성된 설명">
                  <a:extLst>
                    <a:ext uri="{FF2B5EF4-FFF2-40B4-BE49-F238E27FC236}">
                      <a16:creationId xmlns="" xmlns:a16="http://schemas.microsoft.com/office/drawing/2014/main" id="{180437EC-2552-4BF4-A389-F1FCAC97126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918982" y="1978252"/>
                  <a:ext cx="2190750" cy="1186815"/>
                </a:xfrm>
                <a:prstGeom prst="rect">
                  <a:avLst/>
                </a:prstGeom>
              </p:spPr>
            </p:pic>
            <p:sp>
              <p:nvSpPr>
                <p:cNvPr id="58" name="Google Shape;176;g7c553259d1_0_81">
                  <a:extLst>
                    <a:ext uri="{FF2B5EF4-FFF2-40B4-BE49-F238E27FC236}">
                      <a16:creationId xmlns="" xmlns:a16="http://schemas.microsoft.com/office/drawing/2014/main" id="{C6FCDB85-C4AB-407C-A1A1-231526CB153D}"/>
                    </a:ext>
                  </a:extLst>
                </p:cNvPr>
                <p:cNvSpPr/>
                <p:nvPr/>
              </p:nvSpPr>
              <p:spPr>
                <a:xfrm>
                  <a:off x="2922064" y="3529315"/>
                  <a:ext cx="593400" cy="183150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noFill/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IT</a:t>
                  </a:r>
                  <a:endParaRPr lang="ko-KR" altLang="en-US"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endParaRPr>
                </a:p>
              </p:txBody>
            </p:sp>
            <p:sp>
              <p:nvSpPr>
                <p:cNvPr id="59" name="Google Shape;176;g7c553259d1_0_81">
                  <a:extLst>
                    <a:ext uri="{FF2B5EF4-FFF2-40B4-BE49-F238E27FC236}">
                      <a16:creationId xmlns="" xmlns:a16="http://schemas.microsoft.com/office/drawing/2014/main" id="{DCC01A34-2B47-48F3-BA00-F7016982BDF9}"/>
                    </a:ext>
                  </a:extLst>
                </p:cNvPr>
                <p:cNvSpPr/>
                <p:nvPr/>
              </p:nvSpPr>
              <p:spPr>
                <a:xfrm>
                  <a:off x="2922064" y="3824590"/>
                  <a:ext cx="882100" cy="183150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noFill/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57%</a:t>
                  </a:r>
                  <a:endParaRPr lang="ko-KR" altLang="en-US"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endParaRPr>
                </a:p>
              </p:txBody>
            </p:sp>
          </p:grpSp>
          <p:grpSp>
            <p:nvGrpSpPr>
              <p:cNvPr id="60" name="그룹 59"/>
              <p:cNvGrpSpPr/>
              <p:nvPr/>
            </p:nvGrpSpPr>
            <p:grpSpPr>
              <a:xfrm>
                <a:off x="4148066" y="5145017"/>
                <a:ext cx="1352508" cy="1236738"/>
                <a:chOff x="2890266" y="1978252"/>
                <a:chExt cx="2219466" cy="2029488"/>
              </a:xfrm>
            </p:grpSpPr>
            <p:cxnSp>
              <p:nvCxnSpPr>
                <p:cNvPr id="61" name="직선 화살표 연결선 60">
                  <a:extLst>
                    <a:ext uri="{FF2B5EF4-FFF2-40B4-BE49-F238E27FC236}">
                      <a16:creationId xmlns="" xmlns:a16="http://schemas.microsoft.com/office/drawing/2014/main" id="{B5835ADD-7D32-474C-A3BF-3A3CCD28E2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890266" y="3771809"/>
                  <a:ext cx="1343025" cy="0"/>
                </a:xfrm>
                <a:prstGeom prst="straightConnector1">
                  <a:avLst/>
                </a:prstGeom>
                <a:ln w="28575">
                  <a:solidFill>
                    <a:srgbClr val="DC7F0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2" name="Google Shape;176;g7c553259d1_0_81">
                  <a:extLst>
                    <a:ext uri="{FF2B5EF4-FFF2-40B4-BE49-F238E27FC236}">
                      <a16:creationId xmlns="" xmlns:a16="http://schemas.microsoft.com/office/drawing/2014/main" id="{06A0E1D3-7AAF-44E0-905C-7ACC69B6D60E}"/>
                    </a:ext>
                  </a:extLst>
                </p:cNvPr>
                <p:cNvSpPr/>
                <p:nvPr/>
              </p:nvSpPr>
              <p:spPr>
                <a:xfrm>
                  <a:off x="2912540" y="3214990"/>
                  <a:ext cx="2193600" cy="268875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데이터 </a:t>
                  </a: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케이블</a:t>
                  </a:r>
                  <a:endParaRPr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pic>
              <p:nvPicPr>
                <p:cNvPr id="63" name="그림 4" descr="실내, 테이블, 앉아있는, 쥐고있는이(가) 표시된 사진&#10;&#10;매우 높은 신뢰도로 생성된 설명">
                  <a:extLst>
                    <a:ext uri="{FF2B5EF4-FFF2-40B4-BE49-F238E27FC236}">
                      <a16:creationId xmlns="" xmlns:a16="http://schemas.microsoft.com/office/drawing/2014/main" id="{180437EC-2552-4BF4-A389-F1FCAC97126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918982" y="1978252"/>
                  <a:ext cx="2190750" cy="1186815"/>
                </a:xfrm>
                <a:prstGeom prst="rect">
                  <a:avLst/>
                </a:prstGeom>
              </p:spPr>
            </p:pic>
            <p:sp>
              <p:nvSpPr>
                <p:cNvPr id="64" name="Google Shape;176;g7c553259d1_0_81">
                  <a:extLst>
                    <a:ext uri="{FF2B5EF4-FFF2-40B4-BE49-F238E27FC236}">
                      <a16:creationId xmlns="" xmlns:a16="http://schemas.microsoft.com/office/drawing/2014/main" id="{C6FCDB85-C4AB-407C-A1A1-231526CB153D}"/>
                    </a:ext>
                  </a:extLst>
                </p:cNvPr>
                <p:cNvSpPr/>
                <p:nvPr/>
              </p:nvSpPr>
              <p:spPr>
                <a:xfrm>
                  <a:off x="2922064" y="3529315"/>
                  <a:ext cx="593400" cy="183150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noFill/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IT</a:t>
                  </a:r>
                  <a:endParaRPr lang="ko-KR" altLang="en-US"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endParaRPr>
                </a:p>
              </p:txBody>
            </p:sp>
            <p:sp>
              <p:nvSpPr>
                <p:cNvPr id="65" name="Google Shape;176;g7c553259d1_0_81">
                  <a:extLst>
                    <a:ext uri="{FF2B5EF4-FFF2-40B4-BE49-F238E27FC236}">
                      <a16:creationId xmlns="" xmlns:a16="http://schemas.microsoft.com/office/drawing/2014/main" id="{DCC01A34-2B47-48F3-BA00-F7016982BDF9}"/>
                    </a:ext>
                  </a:extLst>
                </p:cNvPr>
                <p:cNvSpPr/>
                <p:nvPr/>
              </p:nvSpPr>
              <p:spPr>
                <a:xfrm>
                  <a:off x="2922064" y="3824590"/>
                  <a:ext cx="882100" cy="183150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noFill/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57%</a:t>
                  </a:r>
                  <a:endParaRPr lang="ko-KR" altLang="en-US"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endParaRPr>
                </a:p>
              </p:txBody>
            </p:sp>
          </p:grpSp>
        </p:grpSp>
        <p:sp>
          <p:nvSpPr>
            <p:cNvPr id="66" name="직사각형 65"/>
            <p:cNvSpPr/>
            <p:nvPr/>
          </p:nvSpPr>
          <p:spPr>
            <a:xfrm>
              <a:off x="2608173" y="1448548"/>
              <a:ext cx="1181231" cy="437541"/>
            </a:xfrm>
            <a:prstGeom prst="rect">
              <a:avLst/>
            </a:prstGeom>
            <a:solidFill>
              <a:srgbClr val="DC7F0D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b="1" dirty="0" smtClean="0"/>
                <a:t>IT</a:t>
              </a:r>
              <a:endParaRPr lang="ko-KR" altLang="en-US" sz="1300" b="1" dirty="0"/>
            </a:p>
          </p:txBody>
        </p:sp>
        <p:sp>
          <p:nvSpPr>
            <p:cNvPr id="67" name="직사각형 66"/>
            <p:cNvSpPr/>
            <p:nvPr/>
          </p:nvSpPr>
          <p:spPr>
            <a:xfrm>
              <a:off x="2634032" y="4630513"/>
              <a:ext cx="1184753" cy="437541"/>
            </a:xfrm>
            <a:prstGeom prst="rect">
              <a:avLst/>
            </a:prstGeom>
            <a:solidFill>
              <a:srgbClr val="DC7F0D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00" b="1" dirty="0" smtClean="0"/>
                <a:t>가</a:t>
              </a:r>
              <a:r>
                <a:rPr lang="ko-KR" altLang="en-US" sz="1300" b="1" dirty="0"/>
                <a:t>전</a:t>
              </a:r>
            </a:p>
          </p:txBody>
        </p:sp>
        <p:sp>
          <p:nvSpPr>
            <p:cNvPr id="173" name="Google Shape;173;g7c553259d1_0_81"/>
            <p:cNvSpPr/>
            <p:nvPr/>
          </p:nvSpPr>
          <p:spPr>
            <a:xfrm>
              <a:off x="2318935" y="1496781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</a:t>
              </a:r>
              <a:endParaRPr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74" name="Google Shape;174;g7c553259d1_0_81"/>
            <p:cNvSpPr/>
            <p:nvPr/>
          </p:nvSpPr>
          <p:spPr>
            <a:xfrm>
              <a:off x="2511322" y="1937210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</a:t>
              </a:r>
              <a:endParaRPr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96" name="Google Shape;196;g7c553259d1_0_81"/>
            <p:cNvSpPr/>
            <p:nvPr/>
          </p:nvSpPr>
          <p:spPr>
            <a:xfrm>
              <a:off x="2412567" y="2862877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3</a:t>
              </a:r>
              <a:endParaRPr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207627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1647717343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user_m_ht_category_main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카테고리 메인</a:t>
                      </a: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2678155820"/>
              </p:ext>
            </p:extLst>
          </p:nvPr>
        </p:nvGraphicFramePr>
        <p:xfrm>
          <a:off x="8509686" y="1289958"/>
          <a:ext cx="3532000" cy="523460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985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12546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카테고리 이름을 표현한 버튼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해당 카테고리 상세 페이지로 이동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 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user_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m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_ht_category_menu</a:t>
                      </a: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의 메뉴를 클릭한 것과 동일</a:t>
                      </a: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6968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>
                          <a:solidFill>
                            <a:schemeClr val="dk1"/>
                          </a:solidFill>
                        </a:rPr>
                        <a:t>프로젝트 대표 이미지 표시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err="1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500" u="none" strike="noStrike" cap="none" dirty="0">
                          <a:solidFill>
                            <a:schemeClr val="dk1"/>
                          </a:solidFill>
                        </a:rPr>
                        <a:t> 프로젝트 상세 페이지로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이동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 (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모든 페이지 동일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lang="ko-KR" altLang="en-US"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87415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프로젝트 제목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및 달성 투자율 </a:t>
                      </a:r>
                      <a:r>
                        <a:rPr 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표시</a:t>
                      </a:r>
                      <a:endParaRPr lang="ko-KR" sz="1500" u="none" strike="noStrike" cap="none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en-US" sz="1500" u="none" strike="noStrike" cap="none" dirty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 프로젝트 상세 페이지로 </a:t>
                      </a:r>
                      <a:r>
                        <a:rPr 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이동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 (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모든 페이지 동일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61705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72064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62908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grpSp>
        <p:nvGrpSpPr>
          <p:cNvPr id="6" name="그룹 5"/>
          <p:cNvGrpSpPr/>
          <p:nvPr/>
        </p:nvGrpSpPr>
        <p:grpSpPr>
          <a:xfrm>
            <a:off x="189293" y="1272885"/>
            <a:ext cx="8032200" cy="5349900"/>
            <a:chOff x="189293" y="1272885"/>
            <a:chExt cx="8032200" cy="5349900"/>
          </a:xfrm>
        </p:grpSpPr>
        <p:grpSp>
          <p:nvGrpSpPr>
            <p:cNvPr id="4" name="그룹 3"/>
            <p:cNvGrpSpPr/>
            <p:nvPr/>
          </p:nvGrpSpPr>
          <p:grpSpPr>
            <a:xfrm>
              <a:off x="189293" y="1272885"/>
              <a:ext cx="8032200" cy="5349900"/>
              <a:chOff x="189293" y="1272885"/>
              <a:chExt cx="8032200" cy="5349900"/>
            </a:xfrm>
          </p:grpSpPr>
          <p:sp>
            <p:nvSpPr>
              <p:cNvPr id="168" name="Google Shape;168;g7c553259d1_0_81"/>
              <p:cNvSpPr/>
              <p:nvPr/>
            </p:nvSpPr>
            <p:spPr>
              <a:xfrm>
                <a:off x="189293" y="1272885"/>
                <a:ext cx="8032200" cy="5349900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endParaRPr sz="15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" name="Google Shape;175;g7c553259d1_0_81">
                <a:extLst>
                  <a:ext uri="{FF2B5EF4-FFF2-40B4-BE49-F238E27FC236}">
                    <a16:creationId xmlns="" xmlns:a16="http://schemas.microsoft.com/office/drawing/2014/main" id="{1ADEA767-5A7B-497B-BB3E-8EAA95D8D4E1}"/>
                  </a:ext>
                </a:extLst>
              </p:cNvPr>
              <p:cNvSpPr/>
              <p:nvPr/>
            </p:nvSpPr>
            <p:spPr>
              <a:xfrm>
                <a:off x="2359506" y="1359838"/>
                <a:ext cx="3546150" cy="5164725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endParaRPr sz="15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cxnSp>
            <p:nvCxnSpPr>
              <p:cNvPr id="22" name="직선 화살표 연결선 21">
                <a:extLst>
                  <a:ext uri="{FF2B5EF4-FFF2-40B4-BE49-F238E27FC236}">
                    <a16:creationId xmlns="" xmlns:a16="http://schemas.microsoft.com/office/drawing/2014/main" id="{437C5DDF-377A-4B32-9F22-36E5A6640A6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00891" y="1859870"/>
                <a:ext cx="1859794" cy="0"/>
              </a:xfrm>
              <a:prstGeom prst="straightConnector1">
                <a:avLst/>
              </a:prstGeom>
              <a:ln w="28575">
                <a:solidFill>
                  <a:srgbClr val="DC7F0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" name="그룹 1"/>
              <p:cNvGrpSpPr/>
              <p:nvPr/>
            </p:nvGrpSpPr>
            <p:grpSpPr>
              <a:xfrm>
                <a:off x="2606886" y="2027304"/>
                <a:ext cx="1352508" cy="1236738"/>
                <a:chOff x="2890266" y="1978252"/>
                <a:chExt cx="2219466" cy="2029488"/>
              </a:xfrm>
            </p:grpSpPr>
            <p:cxnSp>
              <p:nvCxnSpPr>
                <p:cNvPr id="24" name="직선 화살표 연결선 23">
                  <a:extLst>
                    <a:ext uri="{FF2B5EF4-FFF2-40B4-BE49-F238E27FC236}">
                      <a16:creationId xmlns="" xmlns:a16="http://schemas.microsoft.com/office/drawing/2014/main" id="{B5835ADD-7D32-474C-A3BF-3A3CCD28E2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890266" y="3771809"/>
                  <a:ext cx="1343025" cy="0"/>
                </a:xfrm>
                <a:prstGeom prst="straightConnector1">
                  <a:avLst/>
                </a:prstGeom>
                <a:ln w="28575">
                  <a:solidFill>
                    <a:srgbClr val="DC7F0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" name="Google Shape;176;g7c553259d1_0_81">
                  <a:extLst>
                    <a:ext uri="{FF2B5EF4-FFF2-40B4-BE49-F238E27FC236}">
                      <a16:creationId xmlns="" xmlns:a16="http://schemas.microsoft.com/office/drawing/2014/main" id="{06A0E1D3-7AAF-44E0-905C-7ACC69B6D60E}"/>
                    </a:ext>
                  </a:extLst>
                </p:cNvPr>
                <p:cNvSpPr/>
                <p:nvPr/>
              </p:nvSpPr>
              <p:spPr>
                <a:xfrm>
                  <a:off x="2912540" y="3214990"/>
                  <a:ext cx="2193600" cy="268875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데이터 </a:t>
                  </a: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케이블</a:t>
                  </a:r>
                  <a:endParaRPr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pic>
              <p:nvPicPr>
                <p:cNvPr id="26" name="그림 4" descr="실내, 테이블, 앉아있는, 쥐고있는이(가) 표시된 사진&#10;&#10;매우 높은 신뢰도로 생성된 설명">
                  <a:extLst>
                    <a:ext uri="{FF2B5EF4-FFF2-40B4-BE49-F238E27FC236}">
                      <a16:creationId xmlns="" xmlns:a16="http://schemas.microsoft.com/office/drawing/2014/main" id="{180437EC-2552-4BF4-A389-F1FCAC97126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918982" y="1978252"/>
                  <a:ext cx="2190750" cy="1186815"/>
                </a:xfrm>
                <a:prstGeom prst="rect">
                  <a:avLst/>
                </a:prstGeom>
              </p:spPr>
            </p:pic>
            <p:sp>
              <p:nvSpPr>
                <p:cNvPr id="27" name="Google Shape;176;g7c553259d1_0_81">
                  <a:extLst>
                    <a:ext uri="{FF2B5EF4-FFF2-40B4-BE49-F238E27FC236}">
                      <a16:creationId xmlns="" xmlns:a16="http://schemas.microsoft.com/office/drawing/2014/main" id="{C6FCDB85-C4AB-407C-A1A1-231526CB153D}"/>
                    </a:ext>
                  </a:extLst>
                </p:cNvPr>
                <p:cNvSpPr/>
                <p:nvPr/>
              </p:nvSpPr>
              <p:spPr>
                <a:xfrm>
                  <a:off x="2922064" y="3529315"/>
                  <a:ext cx="593400" cy="183150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noFill/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IT</a:t>
                  </a:r>
                  <a:endParaRPr lang="ko-KR" altLang="en-US"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endParaRPr>
                </a:p>
              </p:txBody>
            </p:sp>
            <p:sp>
              <p:nvSpPr>
                <p:cNvPr id="28" name="Google Shape;176;g7c553259d1_0_81">
                  <a:extLst>
                    <a:ext uri="{FF2B5EF4-FFF2-40B4-BE49-F238E27FC236}">
                      <a16:creationId xmlns="" xmlns:a16="http://schemas.microsoft.com/office/drawing/2014/main" id="{DCC01A34-2B47-48F3-BA00-F7016982BDF9}"/>
                    </a:ext>
                  </a:extLst>
                </p:cNvPr>
                <p:cNvSpPr/>
                <p:nvPr/>
              </p:nvSpPr>
              <p:spPr>
                <a:xfrm>
                  <a:off x="2922064" y="3824590"/>
                  <a:ext cx="882100" cy="183150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noFill/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57%</a:t>
                  </a:r>
                  <a:endParaRPr lang="ko-KR" altLang="en-US"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endParaRPr>
                </a:p>
              </p:txBody>
            </p:sp>
          </p:grpSp>
          <p:cxnSp>
            <p:nvCxnSpPr>
              <p:cNvPr id="30" name="직선 화살표 연결선 29">
                <a:extLst>
                  <a:ext uri="{FF2B5EF4-FFF2-40B4-BE49-F238E27FC236}">
                    <a16:creationId xmlns="" xmlns:a16="http://schemas.microsoft.com/office/drawing/2014/main" id="{DF8ABB58-DCD9-41DA-A337-A022D9B772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29345" y="5068054"/>
                <a:ext cx="1856054" cy="0"/>
              </a:xfrm>
              <a:prstGeom prst="straightConnector1">
                <a:avLst/>
              </a:prstGeom>
              <a:ln w="28575">
                <a:solidFill>
                  <a:srgbClr val="DC7F0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1" name="그룹 30"/>
              <p:cNvGrpSpPr/>
              <p:nvPr/>
            </p:nvGrpSpPr>
            <p:grpSpPr>
              <a:xfrm>
                <a:off x="4098637" y="2027304"/>
                <a:ext cx="1352508" cy="1236738"/>
                <a:chOff x="2890266" y="1978252"/>
                <a:chExt cx="2219466" cy="2029488"/>
              </a:xfrm>
            </p:grpSpPr>
            <p:cxnSp>
              <p:nvCxnSpPr>
                <p:cNvPr id="37" name="직선 화살표 연결선 36">
                  <a:extLst>
                    <a:ext uri="{FF2B5EF4-FFF2-40B4-BE49-F238E27FC236}">
                      <a16:creationId xmlns="" xmlns:a16="http://schemas.microsoft.com/office/drawing/2014/main" id="{B5835ADD-7D32-474C-A3BF-3A3CCD28E2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890266" y="3771809"/>
                  <a:ext cx="1343025" cy="0"/>
                </a:xfrm>
                <a:prstGeom prst="straightConnector1">
                  <a:avLst/>
                </a:prstGeom>
                <a:ln w="28575">
                  <a:solidFill>
                    <a:srgbClr val="DC7F0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8" name="Google Shape;176;g7c553259d1_0_81">
                  <a:extLst>
                    <a:ext uri="{FF2B5EF4-FFF2-40B4-BE49-F238E27FC236}">
                      <a16:creationId xmlns="" xmlns:a16="http://schemas.microsoft.com/office/drawing/2014/main" id="{06A0E1D3-7AAF-44E0-905C-7ACC69B6D60E}"/>
                    </a:ext>
                  </a:extLst>
                </p:cNvPr>
                <p:cNvSpPr/>
                <p:nvPr/>
              </p:nvSpPr>
              <p:spPr>
                <a:xfrm>
                  <a:off x="2912540" y="3214990"/>
                  <a:ext cx="2193600" cy="268875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데이터 </a:t>
                  </a: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케이블</a:t>
                  </a:r>
                  <a:endParaRPr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pic>
              <p:nvPicPr>
                <p:cNvPr id="39" name="그림 4" descr="실내, 테이블, 앉아있는, 쥐고있는이(가) 표시된 사진&#10;&#10;매우 높은 신뢰도로 생성된 설명">
                  <a:extLst>
                    <a:ext uri="{FF2B5EF4-FFF2-40B4-BE49-F238E27FC236}">
                      <a16:creationId xmlns="" xmlns:a16="http://schemas.microsoft.com/office/drawing/2014/main" id="{180437EC-2552-4BF4-A389-F1FCAC97126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918982" y="1978252"/>
                  <a:ext cx="2190750" cy="1186815"/>
                </a:xfrm>
                <a:prstGeom prst="rect">
                  <a:avLst/>
                </a:prstGeom>
              </p:spPr>
            </p:pic>
            <p:sp>
              <p:nvSpPr>
                <p:cNvPr id="40" name="Google Shape;176;g7c553259d1_0_81">
                  <a:extLst>
                    <a:ext uri="{FF2B5EF4-FFF2-40B4-BE49-F238E27FC236}">
                      <a16:creationId xmlns="" xmlns:a16="http://schemas.microsoft.com/office/drawing/2014/main" id="{C6FCDB85-C4AB-407C-A1A1-231526CB153D}"/>
                    </a:ext>
                  </a:extLst>
                </p:cNvPr>
                <p:cNvSpPr/>
                <p:nvPr/>
              </p:nvSpPr>
              <p:spPr>
                <a:xfrm>
                  <a:off x="2922064" y="3529315"/>
                  <a:ext cx="593400" cy="183150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noFill/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IT</a:t>
                  </a:r>
                  <a:endParaRPr lang="ko-KR" altLang="en-US"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endParaRPr>
                </a:p>
              </p:txBody>
            </p:sp>
            <p:sp>
              <p:nvSpPr>
                <p:cNvPr id="41" name="Google Shape;176;g7c553259d1_0_81">
                  <a:extLst>
                    <a:ext uri="{FF2B5EF4-FFF2-40B4-BE49-F238E27FC236}">
                      <a16:creationId xmlns="" xmlns:a16="http://schemas.microsoft.com/office/drawing/2014/main" id="{DCC01A34-2B47-48F3-BA00-F7016982BDF9}"/>
                    </a:ext>
                  </a:extLst>
                </p:cNvPr>
                <p:cNvSpPr/>
                <p:nvPr/>
              </p:nvSpPr>
              <p:spPr>
                <a:xfrm>
                  <a:off x="2922064" y="3824590"/>
                  <a:ext cx="882100" cy="183150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noFill/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57%</a:t>
                  </a:r>
                  <a:endParaRPr lang="ko-KR" altLang="en-US"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endParaRPr>
                </a:p>
              </p:txBody>
            </p:sp>
          </p:grpSp>
          <p:grpSp>
            <p:nvGrpSpPr>
              <p:cNvPr id="42" name="그룹 41"/>
              <p:cNvGrpSpPr/>
              <p:nvPr/>
            </p:nvGrpSpPr>
            <p:grpSpPr>
              <a:xfrm>
                <a:off x="2590640" y="3323831"/>
                <a:ext cx="1352508" cy="1236738"/>
                <a:chOff x="2890266" y="1978252"/>
                <a:chExt cx="2219466" cy="2029488"/>
              </a:xfrm>
            </p:grpSpPr>
            <p:cxnSp>
              <p:nvCxnSpPr>
                <p:cNvPr id="43" name="직선 화살표 연결선 42">
                  <a:extLst>
                    <a:ext uri="{FF2B5EF4-FFF2-40B4-BE49-F238E27FC236}">
                      <a16:creationId xmlns="" xmlns:a16="http://schemas.microsoft.com/office/drawing/2014/main" id="{B5835ADD-7D32-474C-A3BF-3A3CCD28E2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890266" y="3771809"/>
                  <a:ext cx="1343025" cy="0"/>
                </a:xfrm>
                <a:prstGeom prst="straightConnector1">
                  <a:avLst/>
                </a:prstGeom>
                <a:ln w="28575">
                  <a:solidFill>
                    <a:srgbClr val="DC7F0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4" name="Google Shape;176;g7c553259d1_0_81">
                  <a:extLst>
                    <a:ext uri="{FF2B5EF4-FFF2-40B4-BE49-F238E27FC236}">
                      <a16:creationId xmlns="" xmlns:a16="http://schemas.microsoft.com/office/drawing/2014/main" id="{06A0E1D3-7AAF-44E0-905C-7ACC69B6D60E}"/>
                    </a:ext>
                  </a:extLst>
                </p:cNvPr>
                <p:cNvSpPr/>
                <p:nvPr/>
              </p:nvSpPr>
              <p:spPr>
                <a:xfrm>
                  <a:off x="2912540" y="3214990"/>
                  <a:ext cx="2193600" cy="268875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데이터 </a:t>
                  </a: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케이블</a:t>
                  </a:r>
                  <a:endParaRPr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pic>
              <p:nvPicPr>
                <p:cNvPr id="45" name="그림 4" descr="실내, 테이블, 앉아있는, 쥐고있는이(가) 표시된 사진&#10;&#10;매우 높은 신뢰도로 생성된 설명">
                  <a:extLst>
                    <a:ext uri="{FF2B5EF4-FFF2-40B4-BE49-F238E27FC236}">
                      <a16:creationId xmlns="" xmlns:a16="http://schemas.microsoft.com/office/drawing/2014/main" id="{180437EC-2552-4BF4-A389-F1FCAC97126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918982" y="1978252"/>
                  <a:ext cx="2190750" cy="1186815"/>
                </a:xfrm>
                <a:prstGeom prst="rect">
                  <a:avLst/>
                </a:prstGeom>
              </p:spPr>
            </p:pic>
            <p:sp>
              <p:nvSpPr>
                <p:cNvPr id="46" name="Google Shape;176;g7c553259d1_0_81">
                  <a:extLst>
                    <a:ext uri="{FF2B5EF4-FFF2-40B4-BE49-F238E27FC236}">
                      <a16:creationId xmlns="" xmlns:a16="http://schemas.microsoft.com/office/drawing/2014/main" id="{C6FCDB85-C4AB-407C-A1A1-231526CB153D}"/>
                    </a:ext>
                  </a:extLst>
                </p:cNvPr>
                <p:cNvSpPr/>
                <p:nvPr/>
              </p:nvSpPr>
              <p:spPr>
                <a:xfrm>
                  <a:off x="2922064" y="3529315"/>
                  <a:ext cx="593400" cy="183150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noFill/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IT</a:t>
                  </a:r>
                  <a:endParaRPr lang="ko-KR" altLang="en-US"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endParaRPr>
                </a:p>
              </p:txBody>
            </p:sp>
            <p:sp>
              <p:nvSpPr>
                <p:cNvPr id="47" name="Google Shape;176;g7c553259d1_0_81">
                  <a:extLst>
                    <a:ext uri="{FF2B5EF4-FFF2-40B4-BE49-F238E27FC236}">
                      <a16:creationId xmlns="" xmlns:a16="http://schemas.microsoft.com/office/drawing/2014/main" id="{DCC01A34-2B47-48F3-BA00-F7016982BDF9}"/>
                    </a:ext>
                  </a:extLst>
                </p:cNvPr>
                <p:cNvSpPr/>
                <p:nvPr/>
              </p:nvSpPr>
              <p:spPr>
                <a:xfrm>
                  <a:off x="2922064" y="3824590"/>
                  <a:ext cx="882100" cy="183150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noFill/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57%</a:t>
                  </a:r>
                  <a:endParaRPr lang="ko-KR" altLang="en-US"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endParaRPr>
                </a:p>
              </p:txBody>
            </p:sp>
          </p:grpSp>
          <p:grpSp>
            <p:nvGrpSpPr>
              <p:cNvPr id="48" name="그룹 47"/>
              <p:cNvGrpSpPr/>
              <p:nvPr/>
            </p:nvGrpSpPr>
            <p:grpSpPr>
              <a:xfrm>
                <a:off x="4096448" y="3329466"/>
                <a:ext cx="1352508" cy="1236738"/>
                <a:chOff x="2890266" y="1978252"/>
                <a:chExt cx="2219466" cy="2029488"/>
              </a:xfrm>
            </p:grpSpPr>
            <p:cxnSp>
              <p:nvCxnSpPr>
                <p:cNvPr id="49" name="직선 화살표 연결선 48">
                  <a:extLst>
                    <a:ext uri="{FF2B5EF4-FFF2-40B4-BE49-F238E27FC236}">
                      <a16:creationId xmlns="" xmlns:a16="http://schemas.microsoft.com/office/drawing/2014/main" id="{B5835ADD-7D32-474C-A3BF-3A3CCD28E2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890266" y="3771809"/>
                  <a:ext cx="1343025" cy="0"/>
                </a:xfrm>
                <a:prstGeom prst="straightConnector1">
                  <a:avLst/>
                </a:prstGeom>
                <a:ln w="28575">
                  <a:solidFill>
                    <a:srgbClr val="DC7F0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0" name="Google Shape;176;g7c553259d1_0_81">
                  <a:extLst>
                    <a:ext uri="{FF2B5EF4-FFF2-40B4-BE49-F238E27FC236}">
                      <a16:creationId xmlns="" xmlns:a16="http://schemas.microsoft.com/office/drawing/2014/main" id="{06A0E1D3-7AAF-44E0-905C-7ACC69B6D60E}"/>
                    </a:ext>
                  </a:extLst>
                </p:cNvPr>
                <p:cNvSpPr/>
                <p:nvPr/>
              </p:nvSpPr>
              <p:spPr>
                <a:xfrm>
                  <a:off x="2912540" y="3214990"/>
                  <a:ext cx="2193600" cy="268875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데이터 </a:t>
                  </a: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케이블</a:t>
                  </a:r>
                  <a:endParaRPr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pic>
              <p:nvPicPr>
                <p:cNvPr id="51" name="그림 4" descr="실내, 테이블, 앉아있는, 쥐고있는이(가) 표시된 사진&#10;&#10;매우 높은 신뢰도로 생성된 설명">
                  <a:extLst>
                    <a:ext uri="{FF2B5EF4-FFF2-40B4-BE49-F238E27FC236}">
                      <a16:creationId xmlns="" xmlns:a16="http://schemas.microsoft.com/office/drawing/2014/main" id="{180437EC-2552-4BF4-A389-F1FCAC97126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918982" y="1978252"/>
                  <a:ext cx="2190750" cy="1186815"/>
                </a:xfrm>
                <a:prstGeom prst="rect">
                  <a:avLst/>
                </a:prstGeom>
              </p:spPr>
            </p:pic>
            <p:sp>
              <p:nvSpPr>
                <p:cNvPr id="52" name="Google Shape;176;g7c553259d1_0_81">
                  <a:extLst>
                    <a:ext uri="{FF2B5EF4-FFF2-40B4-BE49-F238E27FC236}">
                      <a16:creationId xmlns="" xmlns:a16="http://schemas.microsoft.com/office/drawing/2014/main" id="{C6FCDB85-C4AB-407C-A1A1-231526CB153D}"/>
                    </a:ext>
                  </a:extLst>
                </p:cNvPr>
                <p:cNvSpPr/>
                <p:nvPr/>
              </p:nvSpPr>
              <p:spPr>
                <a:xfrm>
                  <a:off x="2922064" y="3529315"/>
                  <a:ext cx="593400" cy="183150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noFill/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IT</a:t>
                  </a:r>
                  <a:endParaRPr lang="ko-KR" altLang="en-US"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endParaRPr>
                </a:p>
              </p:txBody>
            </p:sp>
            <p:sp>
              <p:nvSpPr>
                <p:cNvPr id="53" name="Google Shape;176;g7c553259d1_0_81">
                  <a:extLst>
                    <a:ext uri="{FF2B5EF4-FFF2-40B4-BE49-F238E27FC236}">
                      <a16:creationId xmlns="" xmlns:a16="http://schemas.microsoft.com/office/drawing/2014/main" id="{DCC01A34-2B47-48F3-BA00-F7016982BDF9}"/>
                    </a:ext>
                  </a:extLst>
                </p:cNvPr>
                <p:cNvSpPr/>
                <p:nvPr/>
              </p:nvSpPr>
              <p:spPr>
                <a:xfrm>
                  <a:off x="2922064" y="3824590"/>
                  <a:ext cx="882100" cy="183150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noFill/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57%</a:t>
                  </a:r>
                  <a:endParaRPr lang="ko-KR" altLang="en-US"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endParaRPr>
                </a:p>
              </p:txBody>
            </p:sp>
          </p:grpSp>
          <p:grpSp>
            <p:nvGrpSpPr>
              <p:cNvPr id="54" name="그룹 53"/>
              <p:cNvGrpSpPr/>
              <p:nvPr/>
            </p:nvGrpSpPr>
            <p:grpSpPr>
              <a:xfrm>
                <a:off x="2620459" y="5145017"/>
                <a:ext cx="1352508" cy="1236738"/>
                <a:chOff x="2890266" y="1978252"/>
                <a:chExt cx="2219466" cy="2029488"/>
              </a:xfrm>
            </p:grpSpPr>
            <p:cxnSp>
              <p:nvCxnSpPr>
                <p:cNvPr id="55" name="직선 화살표 연결선 54">
                  <a:extLst>
                    <a:ext uri="{FF2B5EF4-FFF2-40B4-BE49-F238E27FC236}">
                      <a16:creationId xmlns="" xmlns:a16="http://schemas.microsoft.com/office/drawing/2014/main" id="{B5835ADD-7D32-474C-A3BF-3A3CCD28E2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890266" y="3771809"/>
                  <a:ext cx="1343025" cy="0"/>
                </a:xfrm>
                <a:prstGeom prst="straightConnector1">
                  <a:avLst/>
                </a:prstGeom>
                <a:ln w="28575">
                  <a:solidFill>
                    <a:srgbClr val="DC7F0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6" name="Google Shape;176;g7c553259d1_0_81">
                  <a:extLst>
                    <a:ext uri="{FF2B5EF4-FFF2-40B4-BE49-F238E27FC236}">
                      <a16:creationId xmlns="" xmlns:a16="http://schemas.microsoft.com/office/drawing/2014/main" id="{06A0E1D3-7AAF-44E0-905C-7ACC69B6D60E}"/>
                    </a:ext>
                  </a:extLst>
                </p:cNvPr>
                <p:cNvSpPr/>
                <p:nvPr/>
              </p:nvSpPr>
              <p:spPr>
                <a:xfrm>
                  <a:off x="2912540" y="3214990"/>
                  <a:ext cx="2193600" cy="268875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데이터 </a:t>
                  </a: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케이블</a:t>
                  </a:r>
                  <a:endParaRPr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pic>
              <p:nvPicPr>
                <p:cNvPr id="57" name="그림 4" descr="실내, 테이블, 앉아있는, 쥐고있는이(가) 표시된 사진&#10;&#10;매우 높은 신뢰도로 생성된 설명">
                  <a:extLst>
                    <a:ext uri="{FF2B5EF4-FFF2-40B4-BE49-F238E27FC236}">
                      <a16:creationId xmlns="" xmlns:a16="http://schemas.microsoft.com/office/drawing/2014/main" id="{180437EC-2552-4BF4-A389-F1FCAC97126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918982" y="1978252"/>
                  <a:ext cx="2190750" cy="1186815"/>
                </a:xfrm>
                <a:prstGeom prst="rect">
                  <a:avLst/>
                </a:prstGeom>
              </p:spPr>
            </p:pic>
            <p:sp>
              <p:nvSpPr>
                <p:cNvPr id="58" name="Google Shape;176;g7c553259d1_0_81">
                  <a:extLst>
                    <a:ext uri="{FF2B5EF4-FFF2-40B4-BE49-F238E27FC236}">
                      <a16:creationId xmlns="" xmlns:a16="http://schemas.microsoft.com/office/drawing/2014/main" id="{C6FCDB85-C4AB-407C-A1A1-231526CB153D}"/>
                    </a:ext>
                  </a:extLst>
                </p:cNvPr>
                <p:cNvSpPr/>
                <p:nvPr/>
              </p:nvSpPr>
              <p:spPr>
                <a:xfrm>
                  <a:off x="2922064" y="3529315"/>
                  <a:ext cx="593400" cy="183150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noFill/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IT</a:t>
                  </a:r>
                  <a:endParaRPr lang="ko-KR" altLang="en-US"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endParaRPr>
                </a:p>
              </p:txBody>
            </p:sp>
            <p:sp>
              <p:nvSpPr>
                <p:cNvPr id="59" name="Google Shape;176;g7c553259d1_0_81">
                  <a:extLst>
                    <a:ext uri="{FF2B5EF4-FFF2-40B4-BE49-F238E27FC236}">
                      <a16:creationId xmlns="" xmlns:a16="http://schemas.microsoft.com/office/drawing/2014/main" id="{DCC01A34-2B47-48F3-BA00-F7016982BDF9}"/>
                    </a:ext>
                  </a:extLst>
                </p:cNvPr>
                <p:cNvSpPr/>
                <p:nvPr/>
              </p:nvSpPr>
              <p:spPr>
                <a:xfrm>
                  <a:off x="2922064" y="3824590"/>
                  <a:ext cx="882100" cy="183150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noFill/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57%</a:t>
                  </a:r>
                  <a:endParaRPr lang="ko-KR" altLang="en-US"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endParaRPr>
                </a:p>
              </p:txBody>
            </p:sp>
          </p:grpSp>
          <p:grpSp>
            <p:nvGrpSpPr>
              <p:cNvPr id="60" name="그룹 59"/>
              <p:cNvGrpSpPr/>
              <p:nvPr/>
            </p:nvGrpSpPr>
            <p:grpSpPr>
              <a:xfrm>
                <a:off x="4148066" y="5145017"/>
                <a:ext cx="1352508" cy="1236738"/>
                <a:chOff x="2890266" y="1978252"/>
                <a:chExt cx="2219466" cy="2029488"/>
              </a:xfrm>
            </p:grpSpPr>
            <p:cxnSp>
              <p:nvCxnSpPr>
                <p:cNvPr id="61" name="직선 화살표 연결선 60">
                  <a:extLst>
                    <a:ext uri="{FF2B5EF4-FFF2-40B4-BE49-F238E27FC236}">
                      <a16:creationId xmlns="" xmlns:a16="http://schemas.microsoft.com/office/drawing/2014/main" id="{B5835ADD-7D32-474C-A3BF-3A3CCD28E2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890266" y="3771809"/>
                  <a:ext cx="1343025" cy="0"/>
                </a:xfrm>
                <a:prstGeom prst="straightConnector1">
                  <a:avLst/>
                </a:prstGeom>
                <a:ln w="28575">
                  <a:solidFill>
                    <a:srgbClr val="DC7F0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2" name="Google Shape;176;g7c553259d1_0_81">
                  <a:extLst>
                    <a:ext uri="{FF2B5EF4-FFF2-40B4-BE49-F238E27FC236}">
                      <a16:creationId xmlns="" xmlns:a16="http://schemas.microsoft.com/office/drawing/2014/main" id="{06A0E1D3-7AAF-44E0-905C-7ACC69B6D60E}"/>
                    </a:ext>
                  </a:extLst>
                </p:cNvPr>
                <p:cNvSpPr/>
                <p:nvPr/>
              </p:nvSpPr>
              <p:spPr>
                <a:xfrm>
                  <a:off x="2912540" y="3214990"/>
                  <a:ext cx="2193600" cy="268875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데이터 </a:t>
                  </a: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케이블</a:t>
                  </a:r>
                  <a:endParaRPr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pic>
              <p:nvPicPr>
                <p:cNvPr id="63" name="그림 4" descr="실내, 테이블, 앉아있는, 쥐고있는이(가) 표시된 사진&#10;&#10;매우 높은 신뢰도로 생성된 설명">
                  <a:extLst>
                    <a:ext uri="{FF2B5EF4-FFF2-40B4-BE49-F238E27FC236}">
                      <a16:creationId xmlns="" xmlns:a16="http://schemas.microsoft.com/office/drawing/2014/main" id="{180437EC-2552-4BF4-A389-F1FCAC97126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918982" y="1978252"/>
                  <a:ext cx="2190750" cy="1186815"/>
                </a:xfrm>
                <a:prstGeom prst="rect">
                  <a:avLst/>
                </a:prstGeom>
              </p:spPr>
            </p:pic>
            <p:sp>
              <p:nvSpPr>
                <p:cNvPr id="64" name="Google Shape;176;g7c553259d1_0_81">
                  <a:extLst>
                    <a:ext uri="{FF2B5EF4-FFF2-40B4-BE49-F238E27FC236}">
                      <a16:creationId xmlns="" xmlns:a16="http://schemas.microsoft.com/office/drawing/2014/main" id="{C6FCDB85-C4AB-407C-A1A1-231526CB153D}"/>
                    </a:ext>
                  </a:extLst>
                </p:cNvPr>
                <p:cNvSpPr/>
                <p:nvPr/>
              </p:nvSpPr>
              <p:spPr>
                <a:xfrm>
                  <a:off x="2922064" y="3529315"/>
                  <a:ext cx="593400" cy="183150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noFill/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IT</a:t>
                  </a:r>
                  <a:endParaRPr lang="ko-KR" altLang="en-US"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endParaRPr>
                </a:p>
              </p:txBody>
            </p:sp>
            <p:sp>
              <p:nvSpPr>
                <p:cNvPr id="65" name="Google Shape;176;g7c553259d1_0_81">
                  <a:extLst>
                    <a:ext uri="{FF2B5EF4-FFF2-40B4-BE49-F238E27FC236}">
                      <a16:creationId xmlns="" xmlns:a16="http://schemas.microsoft.com/office/drawing/2014/main" id="{DCC01A34-2B47-48F3-BA00-F7016982BDF9}"/>
                    </a:ext>
                  </a:extLst>
                </p:cNvPr>
                <p:cNvSpPr/>
                <p:nvPr/>
              </p:nvSpPr>
              <p:spPr>
                <a:xfrm>
                  <a:off x="2922064" y="3824590"/>
                  <a:ext cx="882100" cy="183150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noFill/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57%</a:t>
                  </a:r>
                  <a:endParaRPr lang="ko-KR" altLang="en-US"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endParaRPr>
                </a:p>
              </p:txBody>
            </p:sp>
          </p:grpSp>
        </p:grpSp>
        <p:sp>
          <p:nvSpPr>
            <p:cNvPr id="66" name="직사각형 65"/>
            <p:cNvSpPr/>
            <p:nvPr/>
          </p:nvSpPr>
          <p:spPr>
            <a:xfrm>
              <a:off x="2608173" y="1448548"/>
              <a:ext cx="1181231" cy="437541"/>
            </a:xfrm>
            <a:prstGeom prst="rect">
              <a:avLst/>
            </a:prstGeom>
            <a:solidFill>
              <a:srgbClr val="DC7F0D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b="1" dirty="0" smtClean="0"/>
                <a:t>IT</a:t>
              </a:r>
              <a:endParaRPr lang="ko-KR" altLang="en-US" sz="1300" b="1" dirty="0"/>
            </a:p>
          </p:txBody>
        </p:sp>
        <p:sp>
          <p:nvSpPr>
            <p:cNvPr id="67" name="직사각형 66"/>
            <p:cNvSpPr/>
            <p:nvPr/>
          </p:nvSpPr>
          <p:spPr>
            <a:xfrm>
              <a:off x="2634032" y="4630513"/>
              <a:ext cx="1184753" cy="437541"/>
            </a:xfrm>
            <a:prstGeom prst="rect">
              <a:avLst/>
            </a:prstGeom>
            <a:solidFill>
              <a:srgbClr val="DC7F0D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00" b="1" dirty="0" smtClean="0"/>
                <a:t>가</a:t>
              </a:r>
              <a:r>
                <a:rPr lang="ko-KR" altLang="en-US" sz="1300" b="1" dirty="0"/>
                <a:t>전</a:t>
              </a:r>
            </a:p>
          </p:txBody>
        </p:sp>
      </p:grp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5944" y="1099440"/>
            <a:ext cx="3464243" cy="5689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686708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2475301256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user_w_ht_projects_list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리스트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512926873"/>
              </p:ext>
            </p:extLst>
          </p:nvPr>
        </p:nvGraphicFramePr>
        <p:xfrm>
          <a:off x="8509686" y="1289960"/>
          <a:ext cx="3532000" cy="532388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44092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8320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카테고리 선택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-&gt;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베스트 프로젝트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11491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베스트 카테고리 내 세부 카테고리 선택을 위한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셀렉트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박스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투자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금액순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조회수순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75984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68273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79734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69604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310354" y="1263944"/>
            <a:ext cx="8032200" cy="5349900"/>
            <a:chOff x="310354" y="1263944"/>
            <a:chExt cx="8032200" cy="5349900"/>
          </a:xfrm>
        </p:grpSpPr>
        <p:sp>
          <p:nvSpPr>
            <p:cNvPr id="63" name="Google Shape;168;g7c553259d1_0_81">
              <a:extLst>
                <a:ext uri="{FF2B5EF4-FFF2-40B4-BE49-F238E27FC236}">
                  <a16:creationId xmlns="" xmlns:a16="http://schemas.microsoft.com/office/drawing/2014/main" id="{17F328D9-F007-4F17-B8D3-F5BF172C39E0}"/>
                </a:ext>
              </a:extLst>
            </p:cNvPr>
            <p:cNvSpPr/>
            <p:nvPr/>
          </p:nvSpPr>
          <p:spPr>
            <a:xfrm>
              <a:off x="310354" y="1263944"/>
              <a:ext cx="8032200" cy="534990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65" name="직선 화살표 연결선 64">
              <a:extLst>
                <a:ext uri="{FF2B5EF4-FFF2-40B4-BE49-F238E27FC236}">
                  <a16:creationId xmlns="" xmlns:a16="http://schemas.microsoft.com/office/drawing/2014/main" id="{79A1FAE9-8D8C-4652-9C5B-BE5298C6EBA4}"/>
                </a:ext>
              </a:extLst>
            </p:cNvPr>
            <p:cNvCxnSpPr>
              <a:cxnSpLocks/>
            </p:cNvCxnSpPr>
            <p:nvPr/>
          </p:nvCxnSpPr>
          <p:spPr>
            <a:xfrm>
              <a:off x="2162175" y="1965386"/>
              <a:ext cx="5945190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화살표 연결선 65">
              <a:extLst>
                <a:ext uri="{FF2B5EF4-FFF2-40B4-BE49-F238E27FC236}">
                  <a16:creationId xmlns="" xmlns:a16="http://schemas.microsoft.com/office/drawing/2014/main" id="{42FE64DF-D8D3-4F10-9773-BDC060E89B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4259" y="3954378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Google Shape;176;g7c553259d1_0_81">
              <a:extLst>
                <a:ext uri="{FF2B5EF4-FFF2-40B4-BE49-F238E27FC236}">
                  <a16:creationId xmlns="" xmlns:a16="http://schemas.microsoft.com/office/drawing/2014/main" id="{E7AA7096-9FC6-45CB-87E7-FD3B983D7A81}"/>
                </a:ext>
              </a:extLst>
            </p:cNvPr>
            <p:cNvSpPr/>
            <p:nvPr/>
          </p:nvSpPr>
          <p:spPr>
            <a:xfrm>
              <a:off x="936533" y="3397559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70" name="그림 69" descr="실내, 테이블, 앉아있는, 쥐고있는이(가) 표시된 사진&#10;&#10;매우 높은 신뢰도로 생성된 설명">
              <a:extLst>
                <a:ext uri="{FF2B5EF4-FFF2-40B4-BE49-F238E27FC236}">
                  <a16:creationId xmlns="" xmlns:a16="http://schemas.microsoft.com/office/drawing/2014/main" id="{69A8FAA6-15F6-4590-82EA-FFF0262764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2975" y="2160821"/>
              <a:ext cx="2190750" cy="1186815"/>
            </a:xfrm>
            <a:prstGeom prst="rect">
              <a:avLst/>
            </a:prstGeom>
          </p:spPr>
        </p:pic>
        <p:sp>
          <p:nvSpPr>
            <p:cNvPr id="71" name="Google Shape;176;g7c553259d1_0_81">
              <a:extLst>
                <a:ext uri="{FF2B5EF4-FFF2-40B4-BE49-F238E27FC236}">
                  <a16:creationId xmlns="" xmlns:a16="http://schemas.microsoft.com/office/drawing/2014/main" id="{9C0E1ED6-46E4-4731-AB75-D0F000180D85}"/>
                </a:ext>
              </a:extLst>
            </p:cNvPr>
            <p:cNvSpPr/>
            <p:nvPr/>
          </p:nvSpPr>
          <p:spPr>
            <a:xfrm>
              <a:off x="946057" y="3711884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72" name="Google Shape;176;g7c553259d1_0_81">
              <a:extLst>
                <a:ext uri="{FF2B5EF4-FFF2-40B4-BE49-F238E27FC236}">
                  <a16:creationId xmlns="" xmlns:a16="http://schemas.microsoft.com/office/drawing/2014/main" id="{5BC45C6B-096C-49BF-B274-93396B802DFE}"/>
                </a:ext>
              </a:extLst>
            </p:cNvPr>
            <p:cNvSpPr/>
            <p:nvPr/>
          </p:nvSpPr>
          <p:spPr>
            <a:xfrm>
              <a:off x="946057" y="4007159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73" name="직선 화살표 연결선 72">
              <a:extLst>
                <a:ext uri="{FF2B5EF4-FFF2-40B4-BE49-F238E27FC236}">
                  <a16:creationId xmlns="" xmlns:a16="http://schemas.microsoft.com/office/drawing/2014/main" id="{8E79EA51-0D33-4ADA-90BC-126F69C3389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47884" y="3954378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Google Shape;176;g7c553259d1_0_81">
              <a:extLst>
                <a:ext uri="{FF2B5EF4-FFF2-40B4-BE49-F238E27FC236}">
                  <a16:creationId xmlns="" xmlns:a16="http://schemas.microsoft.com/office/drawing/2014/main" id="{3426AC8F-3EA7-4E7C-8D14-6DB7577AE98F}"/>
                </a:ext>
              </a:extLst>
            </p:cNvPr>
            <p:cNvSpPr/>
            <p:nvPr/>
          </p:nvSpPr>
          <p:spPr>
            <a:xfrm>
              <a:off x="3270157" y="3397559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75" name="그림 74" descr="실내, 테이블, 앉아있는, 쥐고있는이(가) 표시된 사진&#10;&#10;매우 높은 신뢰도로 생성된 설명">
              <a:extLst>
                <a:ext uri="{FF2B5EF4-FFF2-40B4-BE49-F238E27FC236}">
                  <a16:creationId xmlns="" xmlns:a16="http://schemas.microsoft.com/office/drawing/2014/main" id="{9475E286-AAE6-45C2-99CC-D104C7A599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76600" y="2160821"/>
              <a:ext cx="2190750" cy="1186815"/>
            </a:xfrm>
            <a:prstGeom prst="rect">
              <a:avLst/>
            </a:prstGeom>
          </p:spPr>
        </p:pic>
        <p:sp>
          <p:nvSpPr>
            <p:cNvPr id="76" name="Google Shape;176;g7c553259d1_0_81">
              <a:extLst>
                <a:ext uri="{FF2B5EF4-FFF2-40B4-BE49-F238E27FC236}">
                  <a16:creationId xmlns="" xmlns:a16="http://schemas.microsoft.com/office/drawing/2014/main" id="{9676C32B-66F3-4E6B-9642-024899C319CE}"/>
                </a:ext>
              </a:extLst>
            </p:cNvPr>
            <p:cNvSpPr/>
            <p:nvPr/>
          </p:nvSpPr>
          <p:spPr>
            <a:xfrm>
              <a:off x="3279682" y="3711884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77" name="Google Shape;176;g7c553259d1_0_81">
              <a:extLst>
                <a:ext uri="{FF2B5EF4-FFF2-40B4-BE49-F238E27FC236}">
                  <a16:creationId xmlns="" xmlns:a16="http://schemas.microsoft.com/office/drawing/2014/main" id="{CD47024B-051C-4D7E-B24E-7C3207C7D1FE}"/>
                </a:ext>
              </a:extLst>
            </p:cNvPr>
            <p:cNvSpPr/>
            <p:nvPr/>
          </p:nvSpPr>
          <p:spPr>
            <a:xfrm>
              <a:off x="3279682" y="4007159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78" name="직선 화살표 연결선 77">
              <a:extLst>
                <a:ext uri="{FF2B5EF4-FFF2-40B4-BE49-F238E27FC236}">
                  <a16:creationId xmlns="" xmlns:a16="http://schemas.microsoft.com/office/drawing/2014/main" id="{4975B0EE-4DCF-4326-97A2-1BBDC31F83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62459" y="3944853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Google Shape;176;g7c553259d1_0_81">
              <a:extLst>
                <a:ext uri="{FF2B5EF4-FFF2-40B4-BE49-F238E27FC236}">
                  <a16:creationId xmlns="" xmlns:a16="http://schemas.microsoft.com/office/drawing/2014/main" id="{FB19651E-FC1F-40C1-A739-AC10731A7BF5}"/>
                </a:ext>
              </a:extLst>
            </p:cNvPr>
            <p:cNvSpPr/>
            <p:nvPr/>
          </p:nvSpPr>
          <p:spPr>
            <a:xfrm>
              <a:off x="5584733" y="3388034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80" name="그림 79" descr="실내, 테이블, 앉아있는, 쥐고있는이(가) 표시된 사진&#10;&#10;매우 높은 신뢰도로 생성된 설명">
              <a:extLst>
                <a:ext uri="{FF2B5EF4-FFF2-40B4-BE49-F238E27FC236}">
                  <a16:creationId xmlns="" xmlns:a16="http://schemas.microsoft.com/office/drawing/2014/main" id="{39D45062-9B77-44C7-8CD2-A6C9791F48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91175" y="2151296"/>
              <a:ext cx="2190750" cy="1186815"/>
            </a:xfrm>
            <a:prstGeom prst="rect">
              <a:avLst/>
            </a:prstGeom>
          </p:spPr>
        </p:pic>
        <p:sp>
          <p:nvSpPr>
            <p:cNvPr id="81" name="Google Shape;176;g7c553259d1_0_81">
              <a:extLst>
                <a:ext uri="{FF2B5EF4-FFF2-40B4-BE49-F238E27FC236}">
                  <a16:creationId xmlns="" xmlns:a16="http://schemas.microsoft.com/office/drawing/2014/main" id="{3270DC79-AC9C-417A-A6B6-7D5AF86A2D71}"/>
                </a:ext>
              </a:extLst>
            </p:cNvPr>
            <p:cNvSpPr/>
            <p:nvPr/>
          </p:nvSpPr>
          <p:spPr>
            <a:xfrm>
              <a:off x="5594257" y="3702359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82" name="Google Shape;176;g7c553259d1_0_81">
              <a:extLst>
                <a:ext uri="{FF2B5EF4-FFF2-40B4-BE49-F238E27FC236}">
                  <a16:creationId xmlns="" xmlns:a16="http://schemas.microsoft.com/office/drawing/2014/main" id="{43A3930F-E833-4807-AB4B-FD5B0390457E}"/>
                </a:ext>
              </a:extLst>
            </p:cNvPr>
            <p:cNvSpPr/>
            <p:nvPr/>
          </p:nvSpPr>
          <p:spPr>
            <a:xfrm>
              <a:off x="5594257" y="3997634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83" name="직선 화살표 연결선 82">
              <a:extLst>
                <a:ext uri="{FF2B5EF4-FFF2-40B4-BE49-F238E27FC236}">
                  <a16:creationId xmlns="" xmlns:a16="http://schemas.microsoft.com/office/drawing/2014/main" id="{D9BAF179-2C4B-4E29-8EDF-DAF76CD141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3784" y="6154653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Google Shape;176;g7c553259d1_0_81">
              <a:extLst>
                <a:ext uri="{FF2B5EF4-FFF2-40B4-BE49-F238E27FC236}">
                  <a16:creationId xmlns="" xmlns:a16="http://schemas.microsoft.com/office/drawing/2014/main" id="{B1D5351C-0D7D-4A9B-9071-F323F07FA80F}"/>
                </a:ext>
              </a:extLst>
            </p:cNvPr>
            <p:cNvSpPr/>
            <p:nvPr/>
          </p:nvSpPr>
          <p:spPr>
            <a:xfrm>
              <a:off x="946057" y="5597834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85" name="그림 84" descr="실내, 테이블, 앉아있는, 쥐고있는이(가) 표시된 사진&#10;&#10;매우 높은 신뢰도로 생성된 설명">
              <a:extLst>
                <a:ext uri="{FF2B5EF4-FFF2-40B4-BE49-F238E27FC236}">
                  <a16:creationId xmlns="" xmlns:a16="http://schemas.microsoft.com/office/drawing/2014/main" id="{AA888A3F-576C-4CFD-B1E8-A140F004C2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2500" y="4361096"/>
              <a:ext cx="2190750" cy="1186815"/>
            </a:xfrm>
            <a:prstGeom prst="rect">
              <a:avLst/>
            </a:prstGeom>
          </p:spPr>
        </p:pic>
        <p:sp>
          <p:nvSpPr>
            <p:cNvPr id="86" name="Google Shape;176;g7c553259d1_0_81">
              <a:extLst>
                <a:ext uri="{FF2B5EF4-FFF2-40B4-BE49-F238E27FC236}">
                  <a16:creationId xmlns="" xmlns:a16="http://schemas.microsoft.com/office/drawing/2014/main" id="{F11FC628-32C3-46FF-9AB3-C9240CB1674C}"/>
                </a:ext>
              </a:extLst>
            </p:cNvPr>
            <p:cNvSpPr/>
            <p:nvPr/>
          </p:nvSpPr>
          <p:spPr>
            <a:xfrm>
              <a:off x="955582" y="5912159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87" name="Google Shape;176;g7c553259d1_0_81">
              <a:extLst>
                <a:ext uri="{FF2B5EF4-FFF2-40B4-BE49-F238E27FC236}">
                  <a16:creationId xmlns="" xmlns:a16="http://schemas.microsoft.com/office/drawing/2014/main" id="{69FB7A31-E794-4388-9956-4C7C13595314}"/>
                </a:ext>
              </a:extLst>
            </p:cNvPr>
            <p:cNvSpPr/>
            <p:nvPr/>
          </p:nvSpPr>
          <p:spPr>
            <a:xfrm>
              <a:off x="955582" y="6207434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88" name="직선 화살표 연결선 87">
              <a:extLst>
                <a:ext uri="{FF2B5EF4-FFF2-40B4-BE49-F238E27FC236}">
                  <a16:creationId xmlns="" xmlns:a16="http://schemas.microsoft.com/office/drawing/2014/main" id="{D3090D1C-9DD6-400F-BCC4-33DF29B11D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57409" y="6154653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Google Shape;176;g7c553259d1_0_81">
              <a:extLst>
                <a:ext uri="{FF2B5EF4-FFF2-40B4-BE49-F238E27FC236}">
                  <a16:creationId xmlns="" xmlns:a16="http://schemas.microsoft.com/office/drawing/2014/main" id="{C1DE3DAB-A7FC-42EB-9623-9AB1D846DB5D}"/>
                </a:ext>
              </a:extLst>
            </p:cNvPr>
            <p:cNvSpPr/>
            <p:nvPr/>
          </p:nvSpPr>
          <p:spPr>
            <a:xfrm>
              <a:off x="3279682" y="5597834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90" name="그림 89" descr="실내, 테이블, 앉아있는, 쥐고있는이(가) 표시된 사진&#10;&#10;매우 높은 신뢰도로 생성된 설명">
              <a:extLst>
                <a:ext uri="{FF2B5EF4-FFF2-40B4-BE49-F238E27FC236}">
                  <a16:creationId xmlns="" xmlns:a16="http://schemas.microsoft.com/office/drawing/2014/main" id="{809216CC-B4EC-4D4D-9015-C686414626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86124" y="4361096"/>
              <a:ext cx="2190750" cy="1186815"/>
            </a:xfrm>
            <a:prstGeom prst="rect">
              <a:avLst/>
            </a:prstGeom>
          </p:spPr>
        </p:pic>
        <p:sp>
          <p:nvSpPr>
            <p:cNvPr id="91" name="Google Shape;176;g7c553259d1_0_81">
              <a:extLst>
                <a:ext uri="{FF2B5EF4-FFF2-40B4-BE49-F238E27FC236}">
                  <a16:creationId xmlns="" xmlns:a16="http://schemas.microsoft.com/office/drawing/2014/main" id="{3CF548CB-498E-4541-9020-420CD83A87BB}"/>
                </a:ext>
              </a:extLst>
            </p:cNvPr>
            <p:cNvSpPr/>
            <p:nvPr/>
          </p:nvSpPr>
          <p:spPr>
            <a:xfrm>
              <a:off x="3289207" y="5912159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92" name="Google Shape;176;g7c553259d1_0_81">
              <a:extLst>
                <a:ext uri="{FF2B5EF4-FFF2-40B4-BE49-F238E27FC236}">
                  <a16:creationId xmlns="" xmlns:a16="http://schemas.microsoft.com/office/drawing/2014/main" id="{2C726862-A768-45C1-AFFF-215978207E7A}"/>
                </a:ext>
              </a:extLst>
            </p:cNvPr>
            <p:cNvSpPr/>
            <p:nvPr/>
          </p:nvSpPr>
          <p:spPr>
            <a:xfrm>
              <a:off x="3289207" y="6207434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93" name="직선 화살표 연결선 92">
              <a:extLst>
                <a:ext uri="{FF2B5EF4-FFF2-40B4-BE49-F238E27FC236}">
                  <a16:creationId xmlns="" xmlns:a16="http://schemas.microsoft.com/office/drawing/2014/main" id="{051D5826-F627-460F-9682-6A13971B4C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1984" y="6145128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Google Shape;176;g7c553259d1_0_81">
              <a:extLst>
                <a:ext uri="{FF2B5EF4-FFF2-40B4-BE49-F238E27FC236}">
                  <a16:creationId xmlns="" xmlns:a16="http://schemas.microsoft.com/office/drawing/2014/main" id="{13F5768A-E942-4AD8-93FA-238D8DC0E0DA}"/>
                </a:ext>
              </a:extLst>
            </p:cNvPr>
            <p:cNvSpPr/>
            <p:nvPr/>
          </p:nvSpPr>
          <p:spPr>
            <a:xfrm>
              <a:off x="5594257" y="5588309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95" name="그림 94" descr="실내, 테이블, 앉아있는, 쥐고있는이(가) 표시된 사진&#10;&#10;매우 높은 신뢰도로 생성된 설명">
              <a:extLst>
                <a:ext uri="{FF2B5EF4-FFF2-40B4-BE49-F238E27FC236}">
                  <a16:creationId xmlns="" xmlns:a16="http://schemas.microsoft.com/office/drawing/2014/main" id="{8683EADF-31E7-4021-9F1A-27063D207B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00699" y="4351571"/>
              <a:ext cx="2190750" cy="1186815"/>
            </a:xfrm>
            <a:prstGeom prst="rect">
              <a:avLst/>
            </a:prstGeom>
          </p:spPr>
        </p:pic>
        <p:sp>
          <p:nvSpPr>
            <p:cNvPr id="96" name="Google Shape;176;g7c553259d1_0_81">
              <a:extLst>
                <a:ext uri="{FF2B5EF4-FFF2-40B4-BE49-F238E27FC236}">
                  <a16:creationId xmlns="" xmlns:a16="http://schemas.microsoft.com/office/drawing/2014/main" id="{4456304C-017E-49AB-9129-04BC68501DD1}"/>
                </a:ext>
              </a:extLst>
            </p:cNvPr>
            <p:cNvSpPr/>
            <p:nvPr/>
          </p:nvSpPr>
          <p:spPr>
            <a:xfrm>
              <a:off x="5603782" y="5902634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97" name="Google Shape;176;g7c553259d1_0_81">
              <a:extLst>
                <a:ext uri="{FF2B5EF4-FFF2-40B4-BE49-F238E27FC236}">
                  <a16:creationId xmlns="" xmlns:a16="http://schemas.microsoft.com/office/drawing/2014/main" id="{DE8BC422-8CF7-444B-BF43-45BF788C322D}"/>
                </a:ext>
              </a:extLst>
            </p:cNvPr>
            <p:cNvSpPr/>
            <p:nvPr/>
          </p:nvSpPr>
          <p:spPr>
            <a:xfrm>
              <a:off x="5603782" y="6197909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598687" y="1527845"/>
              <a:ext cx="1449187" cy="437541"/>
            </a:xfrm>
            <a:prstGeom prst="rect">
              <a:avLst/>
            </a:prstGeom>
            <a:solidFill>
              <a:srgbClr val="DC7F0D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300" b="1" dirty="0" smtClean="0"/>
                <a:t>투자 </a:t>
              </a:r>
              <a:r>
                <a:rPr lang="ko-KR" altLang="en-US" sz="1300" b="1" dirty="0" err="1" smtClean="0"/>
                <a:t>금액순</a:t>
              </a:r>
              <a:endParaRPr lang="ko-KR" altLang="en-US" sz="1300" b="1" dirty="0"/>
            </a:p>
          </p:txBody>
        </p:sp>
        <p:sp>
          <p:nvSpPr>
            <p:cNvPr id="53" name="갈매기형 수장 52"/>
            <p:cNvSpPr/>
            <p:nvPr/>
          </p:nvSpPr>
          <p:spPr>
            <a:xfrm rot="5400000">
              <a:off x="1704451" y="1597309"/>
              <a:ext cx="227031" cy="246185"/>
            </a:xfrm>
            <a:prstGeom prst="chevron">
              <a:avLst>
                <a:gd name="adj" fmla="val 64285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98" name="Google Shape;173;g7c553259d1_0_81">
              <a:extLst>
                <a:ext uri="{FF2B5EF4-FFF2-40B4-BE49-F238E27FC236}">
                  <a16:creationId xmlns="" xmlns:a16="http://schemas.microsoft.com/office/drawing/2014/main" id="{8DFFBFEB-9144-49A7-9156-EC6B6ACD85E3}"/>
                </a:ext>
              </a:extLst>
            </p:cNvPr>
            <p:cNvSpPr/>
            <p:nvPr/>
          </p:nvSpPr>
          <p:spPr>
            <a:xfrm>
              <a:off x="353044" y="1584315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</a:t>
              </a:r>
              <a:endParaRPr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60" name="아래쪽 화살표 59"/>
          <p:cNvSpPr/>
          <p:nvPr/>
        </p:nvSpPr>
        <p:spPr>
          <a:xfrm rot="7017429">
            <a:off x="2347934" y="1400503"/>
            <a:ext cx="315698" cy="126978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61" name="표 6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259528"/>
              </p:ext>
            </p:extLst>
          </p:nvPr>
        </p:nvGraphicFramePr>
        <p:xfrm>
          <a:off x="133708" y="2518084"/>
          <a:ext cx="5001062" cy="238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00531"/>
                <a:gridCol w="2500531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</a:t>
                      </a:r>
                      <a:r>
                        <a:rPr lang="ko-KR" altLang="en-US" dirty="0" smtClean="0"/>
                        <a:t>차 </a:t>
                      </a:r>
                      <a:r>
                        <a:rPr lang="ko-KR" altLang="en-US" dirty="0" err="1" smtClean="0"/>
                        <a:t>셀렉트</a:t>
                      </a:r>
                      <a:r>
                        <a:rPr lang="ko-KR" altLang="en-US" dirty="0" smtClean="0"/>
                        <a:t> 박스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</a:t>
                      </a:r>
                      <a:r>
                        <a:rPr lang="ko-KR" altLang="en-US" dirty="0" smtClean="0"/>
                        <a:t>차 </a:t>
                      </a:r>
                      <a:r>
                        <a:rPr lang="ko-KR" altLang="en-US" dirty="0" err="1" smtClean="0"/>
                        <a:t>셀렉트박스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*</a:t>
                      </a:r>
                      <a:r>
                        <a:rPr lang="ko-KR" altLang="en-US" sz="1500" dirty="0" smtClean="0"/>
                        <a:t>진행 중 프로젝트</a:t>
                      </a:r>
                      <a:r>
                        <a:rPr lang="en-US" altLang="ko-KR" sz="1500" dirty="0" smtClean="0"/>
                        <a:t>(default)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진행 중 프로젝트</a:t>
                      </a:r>
                      <a:endParaRPr lang="ko-KR" altLang="en-US" sz="15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베스트 프로젝트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조회수순</a:t>
                      </a:r>
                      <a:endParaRPr lang="en-US" altLang="ko-KR" sz="1500" dirty="0" smtClean="0"/>
                    </a:p>
                    <a:p>
                      <a:pPr latinLnBrk="1"/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투</a:t>
                      </a:r>
                      <a:r>
                        <a:rPr lang="ko-KR" altLang="en-US" sz="1500" baseline="0" dirty="0" smtClean="0"/>
                        <a:t>자 </a:t>
                      </a:r>
                      <a:r>
                        <a:rPr lang="ko-KR" altLang="en-US" sz="1500" baseline="0" dirty="0" err="1" smtClean="0"/>
                        <a:t>금액순</a:t>
                      </a:r>
                      <a:endParaRPr lang="ko-KR" altLang="en-US" sz="1500" dirty="0"/>
                    </a:p>
                  </a:txBody>
                  <a:tcPr/>
                </a:tc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다가올 프로젝트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다가올 프로젝트</a:t>
                      </a:r>
                      <a:endParaRPr lang="ko-KR" altLang="en-US" sz="1500" dirty="0"/>
                    </a:p>
                  </a:txBody>
                  <a:tcPr/>
                </a:tc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지나간 프로젝트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종료 프로젝트 전체</a:t>
                      </a:r>
                      <a:endParaRPr lang="en-US" altLang="ko-KR" sz="1500" dirty="0" smtClean="0"/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아깝게 목표 </a:t>
                      </a:r>
                      <a:r>
                        <a:rPr lang="ko-KR" altLang="en-US" sz="1500" dirty="0" err="1" smtClean="0"/>
                        <a:t>미달성된</a:t>
                      </a:r>
                      <a:r>
                        <a:rPr lang="ko-KR" altLang="en-US" sz="1500" dirty="0" smtClean="0"/>
                        <a:t> 프로젝트</a:t>
                      </a:r>
                      <a:endParaRPr lang="ko-KR" altLang="en-US" sz="15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직사각형 8"/>
          <p:cNvSpPr/>
          <p:nvPr/>
        </p:nvSpPr>
        <p:spPr>
          <a:xfrm>
            <a:off x="2505783" y="2380735"/>
            <a:ext cx="2783530" cy="2660822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9199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2776708165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user_w_ht_projects_list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리스트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2544510893"/>
              </p:ext>
            </p:extLst>
          </p:nvPr>
        </p:nvGraphicFramePr>
        <p:xfrm>
          <a:off x="8509686" y="1289960"/>
          <a:ext cx="3532000" cy="532388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44092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8320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카테고리 선택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-&gt;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베스트 프로젝트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11491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베스트 카테고리 내 세부 카테고리 선택을 위한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셀렉트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박스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투자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금액순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조회수순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75984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68273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79734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69604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grpSp>
        <p:nvGrpSpPr>
          <p:cNvPr id="7" name="그룹 6"/>
          <p:cNvGrpSpPr/>
          <p:nvPr/>
        </p:nvGrpSpPr>
        <p:grpSpPr>
          <a:xfrm>
            <a:off x="310354" y="1263944"/>
            <a:ext cx="8032200" cy="5349900"/>
            <a:chOff x="310354" y="1263944"/>
            <a:chExt cx="8032200" cy="5349900"/>
          </a:xfrm>
        </p:grpSpPr>
        <p:sp>
          <p:nvSpPr>
            <p:cNvPr id="63" name="Google Shape;168;g7c553259d1_0_81">
              <a:extLst>
                <a:ext uri="{FF2B5EF4-FFF2-40B4-BE49-F238E27FC236}">
                  <a16:creationId xmlns="" xmlns:a16="http://schemas.microsoft.com/office/drawing/2014/main" id="{17F328D9-F007-4F17-B8D3-F5BF172C39E0}"/>
                </a:ext>
              </a:extLst>
            </p:cNvPr>
            <p:cNvSpPr/>
            <p:nvPr/>
          </p:nvSpPr>
          <p:spPr>
            <a:xfrm>
              <a:off x="310354" y="1263944"/>
              <a:ext cx="8032200" cy="534990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65" name="직선 화살표 연결선 64">
              <a:extLst>
                <a:ext uri="{FF2B5EF4-FFF2-40B4-BE49-F238E27FC236}">
                  <a16:creationId xmlns="" xmlns:a16="http://schemas.microsoft.com/office/drawing/2014/main" id="{79A1FAE9-8D8C-4652-9C5B-BE5298C6EBA4}"/>
                </a:ext>
              </a:extLst>
            </p:cNvPr>
            <p:cNvCxnSpPr>
              <a:cxnSpLocks/>
            </p:cNvCxnSpPr>
            <p:nvPr/>
          </p:nvCxnSpPr>
          <p:spPr>
            <a:xfrm>
              <a:off x="2162175" y="1965386"/>
              <a:ext cx="5945190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화살표 연결선 65">
              <a:extLst>
                <a:ext uri="{FF2B5EF4-FFF2-40B4-BE49-F238E27FC236}">
                  <a16:creationId xmlns="" xmlns:a16="http://schemas.microsoft.com/office/drawing/2014/main" id="{42FE64DF-D8D3-4F10-9773-BDC060E89B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4259" y="3954378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Google Shape;176;g7c553259d1_0_81">
              <a:extLst>
                <a:ext uri="{FF2B5EF4-FFF2-40B4-BE49-F238E27FC236}">
                  <a16:creationId xmlns="" xmlns:a16="http://schemas.microsoft.com/office/drawing/2014/main" id="{E7AA7096-9FC6-45CB-87E7-FD3B983D7A81}"/>
                </a:ext>
              </a:extLst>
            </p:cNvPr>
            <p:cNvSpPr/>
            <p:nvPr/>
          </p:nvSpPr>
          <p:spPr>
            <a:xfrm>
              <a:off x="936533" y="3397559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70" name="그림 69" descr="실내, 테이블, 앉아있는, 쥐고있는이(가) 표시된 사진&#10;&#10;매우 높은 신뢰도로 생성된 설명">
              <a:extLst>
                <a:ext uri="{FF2B5EF4-FFF2-40B4-BE49-F238E27FC236}">
                  <a16:creationId xmlns="" xmlns:a16="http://schemas.microsoft.com/office/drawing/2014/main" id="{69A8FAA6-15F6-4590-82EA-FFF0262764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2975" y="2160821"/>
              <a:ext cx="2190750" cy="1186815"/>
            </a:xfrm>
            <a:prstGeom prst="rect">
              <a:avLst/>
            </a:prstGeom>
          </p:spPr>
        </p:pic>
        <p:sp>
          <p:nvSpPr>
            <p:cNvPr id="71" name="Google Shape;176;g7c553259d1_0_81">
              <a:extLst>
                <a:ext uri="{FF2B5EF4-FFF2-40B4-BE49-F238E27FC236}">
                  <a16:creationId xmlns="" xmlns:a16="http://schemas.microsoft.com/office/drawing/2014/main" id="{9C0E1ED6-46E4-4731-AB75-D0F000180D85}"/>
                </a:ext>
              </a:extLst>
            </p:cNvPr>
            <p:cNvSpPr/>
            <p:nvPr/>
          </p:nvSpPr>
          <p:spPr>
            <a:xfrm>
              <a:off x="946057" y="3711884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72" name="Google Shape;176;g7c553259d1_0_81">
              <a:extLst>
                <a:ext uri="{FF2B5EF4-FFF2-40B4-BE49-F238E27FC236}">
                  <a16:creationId xmlns="" xmlns:a16="http://schemas.microsoft.com/office/drawing/2014/main" id="{5BC45C6B-096C-49BF-B274-93396B802DFE}"/>
                </a:ext>
              </a:extLst>
            </p:cNvPr>
            <p:cNvSpPr/>
            <p:nvPr/>
          </p:nvSpPr>
          <p:spPr>
            <a:xfrm>
              <a:off x="946057" y="4007159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73" name="직선 화살표 연결선 72">
              <a:extLst>
                <a:ext uri="{FF2B5EF4-FFF2-40B4-BE49-F238E27FC236}">
                  <a16:creationId xmlns="" xmlns:a16="http://schemas.microsoft.com/office/drawing/2014/main" id="{8E79EA51-0D33-4ADA-90BC-126F69C3389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47884" y="3954378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Google Shape;176;g7c553259d1_0_81">
              <a:extLst>
                <a:ext uri="{FF2B5EF4-FFF2-40B4-BE49-F238E27FC236}">
                  <a16:creationId xmlns="" xmlns:a16="http://schemas.microsoft.com/office/drawing/2014/main" id="{3426AC8F-3EA7-4E7C-8D14-6DB7577AE98F}"/>
                </a:ext>
              </a:extLst>
            </p:cNvPr>
            <p:cNvSpPr/>
            <p:nvPr/>
          </p:nvSpPr>
          <p:spPr>
            <a:xfrm>
              <a:off x="3270157" y="3397559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75" name="그림 74" descr="실내, 테이블, 앉아있는, 쥐고있는이(가) 표시된 사진&#10;&#10;매우 높은 신뢰도로 생성된 설명">
              <a:extLst>
                <a:ext uri="{FF2B5EF4-FFF2-40B4-BE49-F238E27FC236}">
                  <a16:creationId xmlns="" xmlns:a16="http://schemas.microsoft.com/office/drawing/2014/main" id="{9475E286-AAE6-45C2-99CC-D104C7A599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76600" y="2160821"/>
              <a:ext cx="2190750" cy="1186815"/>
            </a:xfrm>
            <a:prstGeom prst="rect">
              <a:avLst/>
            </a:prstGeom>
          </p:spPr>
        </p:pic>
        <p:sp>
          <p:nvSpPr>
            <p:cNvPr id="76" name="Google Shape;176;g7c553259d1_0_81">
              <a:extLst>
                <a:ext uri="{FF2B5EF4-FFF2-40B4-BE49-F238E27FC236}">
                  <a16:creationId xmlns="" xmlns:a16="http://schemas.microsoft.com/office/drawing/2014/main" id="{9676C32B-66F3-4E6B-9642-024899C319CE}"/>
                </a:ext>
              </a:extLst>
            </p:cNvPr>
            <p:cNvSpPr/>
            <p:nvPr/>
          </p:nvSpPr>
          <p:spPr>
            <a:xfrm>
              <a:off x="3279682" y="3711884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77" name="Google Shape;176;g7c553259d1_0_81">
              <a:extLst>
                <a:ext uri="{FF2B5EF4-FFF2-40B4-BE49-F238E27FC236}">
                  <a16:creationId xmlns="" xmlns:a16="http://schemas.microsoft.com/office/drawing/2014/main" id="{CD47024B-051C-4D7E-B24E-7C3207C7D1FE}"/>
                </a:ext>
              </a:extLst>
            </p:cNvPr>
            <p:cNvSpPr/>
            <p:nvPr/>
          </p:nvSpPr>
          <p:spPr>
            <a:xfrm>
              <a:off x="3279682" y="4007159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78" name="직선 화살표 연결선 77">
              <a:extLst>
                <a:ext uri="{FF2B5EF4-FFF2-40B4-BE49-F238E27FC236}">
                  <a16:creationId xmlns="" xmlns:a16="http://schemas.microsoft.com/office/drawing/2014/main" id="{4975B0EE-4DCF-4326-97A2-1BBDC31F83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62459" y="3944853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Google Shape;176;g7c553259d1_0_81">
              <a:extLst>
                <a:ext uri="{FF2B5EF4-FFF2-40B4-BE49-F238E27FC236}">
                  <a16:creationId xmlns="" xmlns:a16="http://schemas.microsoft.com/office/drawing/2014/main" id="{FB19651E-FC1F-40C1-A739-AC10731A7BF5}"/>
                </a:ext>
              </a:extLst>
            </p:cNvPr>
            <p:cNvSpPr/>
            <p:nvPr/>
          </p:nvSpPr>
          <p:spPr>
            <a:xfrm>
              <a:off x="5584733" y="3388034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80" name="그림 79" descr="실내, 테이블, 앉아있는, 쥐고있는이(가) 표시된 사진&#10;&#10;매우 높은 신뢰도로 생성된 설명">
              <a:extLst>
                <a:ext uri="{FF2B5EF4-FFF2-40B4-BE49-F238E27FC236}">
                  <a16:creationId xmlns="" xmlns:a16="http://schemas.microsoft.com/office/drawing/2014/main" id="{39D45062-9B77-44C7-8CD2-A6C9791F48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91175" y="2151296"/>
              <a:ext cx="2190750" cy="1186815"/>
            </a:xfrm>
            <a:prstGeom prst="rect">
              <a:avLst/>
            </a:prstGeom>
          </p:spPr>
        </p:pic>
        <p:sp>
          <p:nvSpPr>
            <p:cNvPr id="81" name="Google Shape;176;g7c553259d1_0_81">
              <a:extLst>
                <a:ext uri="{FF2B5EF4-FFF2-40B4-BE49-F238E27FC236}">
                  <a16:creationId xmlns="" xmlns:a16="http://schemas.microsoft.com/office/drawing/2014/main" id="{3270DC79-AC9C-417A-A6B6-7D5AF86A2D71}"/>
                </a:ext>
              </a:extLst>
            </p:cNvPr>
            <p:cNvSpPr/>
            <p:nvPr/>
          </p:nvSpPr>
          <p:spPr>
            <a:xfrm>
              <a:off x="5594257" y="3702359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82" name="Google Shape;176;g7c553259d1_0_81">
              <a:extLst>
                <a:ext uri="{FF2B5EF4-FFF2-40B4-BE49-F238E27FC236}">
                  <a16:creationId xmlns="" xmlns:a16="http://schemas.microsoft.com/office/drawing/2014/main" id="{43A3930F-E833-4807-AB4B-FD5B0390457E}"/>
                </a:ext>
              </a:extLst>
            </p:cNvPr>
            <p:cNvSpPr/>
            <p:nvPr/>
          </p:nvSpPr>
          <p:spPr>
            <a:xfrm>
              <a:off x="5594257" y="3997634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83" name="직선 화살표 연결선 82">
              <a:extLst>
                <a:ext uri="{FF2B5EF4-FFF2-40B4-BE49-F238E27FC236}">
                  <a16:creationId xmlns="" xmlns:a16="http://schemas.microsoft.com/office/drawing/2014/main" id="{D9BAF179-2C4B-4E29-8EDF-DAF76CD141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3784" y="6154653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Google Shape;176;g7c553259d1_0_81">
              <a:extLst>
                <a:ext uri="{FF2B5EF4-FFF2-40B4-BE49-F238E27FC236}">
                  <a16:creationId xmlns="" xmlns:a16="http://schemas.microsoft.com/office/drawing/2014/main" id="{B1D5351C-0D7D-4A9B-9071-F323F07FA80F}"/>
                </a:ext>
              </a:extLst>
            </p:cNvPr>
            <p:cNvSpPr/>
            <p:nvPr/>
          </p:nvSpPr>
          <p:spPr>
            <a:xfrm>
              <a:off x="946057" y="5597834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85" name="그림 84" descr="실내, 테이블, 앉아있는, 쥐고있는이(가) 표시된 사진&#10;&#10;매우 높은 신뢰도로 생성된 설명">
              <a:extLst>
                <a:ext uri="{FF2B5EF4-FFF2-40B4-BE49-F238E27FC236}">
                  <a16:creationId xmlns="" xmlns:a16="http://schemas.microsoft.com/office/drawing/2014/main" id="{AA888A3F-576C-4CFD-B1E8-A140F004C2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2500" y="4361096"/>
              <a:ext cx="2190750" cy="1186815"/>
            </a:xfrm>
            <a:prstGeom prst="rect">
              <a:avLst/>
            </a:prstGeom>
          </p:spPr>
        </p:pic>
        <p:sp>
          <p:nvSpPr>
            <p:cNvPr id="86" name="Google Shape;176;g7c553259d1_0_81">
              <a:extLst>
                <a:ext uri="{FF2B5EF4-FFF2-40B4-BE49-F238E27FC236}">
                  <a16:creationId xmlns="" xmlns:a16="http://schemas.microsoft.com/office/drawing/2014/main" id="{F11FC628-32C3-46FF-9AB3-C9240CB1674C}"/>
                </a:ext>
              </a:extLst>
            </p:cNvPr>
            <p:cNvSpPr/>
            <p:nvPr/>
          </p:nvSpPr>
          <p:spPr>
            <a:xfrm>
              <a:off x="955582" y="5912159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87" name="Google Shape;176;g7c553259d1_0_81">
              <a:extLst>
                <a:ext uri="{FF2B5EF4-FFF2-40B4-BE49-F238E27FC236}">
                  <a16:creationId xmlns="" xmlns:a16="http://schemas.microsoft.com/office/drawing/2014/main" id="{69FB7A31-E794-4388-9956-4C7C13595314}"/>
                </a:ext>
              </a:extLst>
            </p:cNvPr>
            <p:cNvSpPr/>
            <p:nvPr/>
          </p:nvSpPr>
          <p:spPr>
            <a:xfrm>
              <a:off x="955582" y="6207434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88" name="직선 화살표 연결선 87">
              <a:extLst>
                <a:ext uri="{FF2B5EF4-FFF2-40B4-BE49-F238E27FC236}">
                  <a16:creationId xmlns="" xmlns:a16="http://schemas.microsoft.com/office/drawing/2014/main" id="{D3090D1C-9DD6-400F-BCC4-33DF29B11D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57409" y="6154653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Google Shape;176;g7c553259d1_0_81">
              <a:extLst>
                <a:ext uri="{FF2B5EF4-FFF2-40B4-BE49-F238E27FC236}">
                  <a16:creationId xmlns="" xmlns:a16="http://schemas.microsoft.com/office/drawing/2014/main" id="{C1DE3DAB-A7FC-42EB-9623-9AB1D846DB5D}"/>
                </a:ext>
              </a:extLst>
            </p:cNvPr>
            <p:cNvSpPr/>
            <p:nvPr/>
          </p:nvSpPr>
          <p:spPr>
            <a:xfrm>
              <a:off x="3279682" y="5597834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90" name="그림 89" descr="실내, 테이블, 앉아있는, 쥐고있는이(가) 표시된 사진&#10;&#10;매우 높은 신뢰도로 생성된 설명">
              <a:extLst>
                <a:ext uri="{FF2B5EF4-FFF2-40B4-BE49-F238E27FC236}">
                  <a16:creationId xmlns="" xmlns:a16="http://schemas.microsoft.com/office/drawing/2014/main" id="{809216CC-B4EC-4D4D-9015-C686414626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86124" y="4361096"/>
              <a:ext cx="2190750" cy="1186815"/>
            </a:xfrm>
            <a:prstGeom prst="rect">
              <a:avLst/>
            </a:prstGeom>
          </p:spPr>
        </p:pic>
        <p:sp>
          <p:nvSpPr>
            <p:cNvPr id="91" name="Google Shape;176;g7c553259d1_0_81">
              <a:extLst>
                <a:ext uri="{FF2B5EF4-FFF2-40B4-BE49-F238E27FC236}">
                  <a16:creationId xmlns="" xmlns:a16="http://schemas.microsoft.com/office/drawing/2014/main" id="{3CF548CB-498E-4541-9020-420CD83A87BB}"/>
                </a:ext>
              </a:extLst>
            </p:cNvPr>
            <p:cNvSpPr/>
            <p:nvPr/>
          </p:nvSpPr>
          <p:spPr>
            <a:xfrm>
              <a:off x="3289207" y="5912159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92" name="Google Shape;176;g7c553259d1_0_81">
              <a:extLst>
                <a:ext uri="{FF2B5EF4-FFF2-40B4-BE49-F238E27FC236}">
                  <a16:creationId xmlns="" xmlns:a16="http://schemas.microsoft.com/office/drawing/2014/main" id="{2C726862-A768-45C1-AFFF-215978207E7A}"/>
                </a:ext>
              </a:extLst>
            </p:cNvPr>
            <p:cNvSpPr/>
            <p:nvPr/>
          </p:nvSpPr>
          <p:spPr>
            <a:xfrm>
              <a:off x="3289207" y="6207434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93" name="직선 화살표 연결선 92">
              <a:extLst>
                <a:ext uri="{FF2B5EF4-FFF2-40B4-BE49-F238E27FC236}">
                  <a16:creationId xmlns="" xmlns:a16="http://schemas.microsoft.com/office/drawing/2014/main" id="{051D5826-F627-460F-9682-6A13971B4C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1984" y="6145128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Google Shape;176;g7c553259d1_0_81">
              <a:extLst>
                <a:ext uri="{FF2B5EF4-FFF2-40B4-BE49-F238E27FC236}">
                  <a16:creationId xmlns="" xmlns:a16="http://schemas.microsoft.com/office/drawing/2014/main" id="{13F5768A-E942-4AD8-93FA-238D8DC0E0DA}"/>
                </a:ext>
              </a:extLst>
            </p:cNvPr>
            <p:cNvSpPr/>
            <p:nvPr/>
          </p:nvSpPr>
          <p:spPr>
            <a:xfrm>
              <a:off x="5594257" y="5588309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95" name="그림 94" descr="실내, 테이블, 앉아있는, 쥐고있는이(가) 표시된 사진&#10;&#10;매우 높은 신뢰도로 생성된 설명">
              <a:extLst>
                <a:ext uri="{FF2B5EF4-FFF2-40B4-BE49-F238E27FC236}">
                  <a16:creationId xmlns="" xmlns:a16="http://schemas.microsoft.com/office/drawing/2014/main" id="{8683EADF-31E7-4021-9F1A-27063D207B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00699" y="4351571"/>
              <a:ext cx="2190750" cy="1186815"/>
            </a:xfrm>
            <a:prstGeom prst="rect">
              <a:avLst/>
            </a:prstGeom>
          </p:spPr>
        </p:pic>
        <p:sp>
          <p:nvSpPr>
            <p:cNvPr id="96" name="Google Shape;176;g7c553259d1_0_81">
              <a:extLst>
                <a:ext uri="{FF2B5EF4-FFF2-40B4-BE49-F238E27FC236}">
                  <a16:creationId xmlns="" xmlns:a16="http://schemas.microsoft.com/office/drawing/2014/main" id="{4456304C-017E-49AB-9129-04BC68501DD1}"/>
                </a:ext>
              </a:extLst>
            </p:cNvPr>
            <p:cNvSpPr/>
            <p:nvPr/>
          </p:nvSpPr>
          <p:spPr>
            <a:xfrm>
              <a:off x="5603782" y="5902634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97" name="Google Shape;176;g7c553259d1_0_81">
              <a:extLst>
                <a:ext uri="{FF2B5EF4-FFF2-40B4-BE49-F238E27FC236}">
                  <a16:creationId xmlns="" xmlns:a16="http://schemas.microsoft.com/office/drawing/2014/main" id="{DE8BC422-8CF7-444B-BF43-45BF788C322D}"/>
                </a:ext>
              </a:extLst>
            </p:cNvPr>
            <p:cNvSpPr/>
            <p:nvPr/>
          </p:nvSpPr>
          <p:spPr>
            <a:xfrm>
              <a:off x="5603782" y="6197909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598687" y="1527845"/>
              <a:ext cx="1449187" cy="437541"/>
            </a:xfrm>
            <a:prstGeom prst="rect">
              <a:avLst/>
            </a:prstGeom>
            <a:solidFill>
              <a:srgbClr val="DC7F0D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300" b="1" dirty="0" smtClean="0"/>
                <a:t>투자 </a:t>
              </a:r>
              <a:r>
                <a:rPr lang="ko-KR" altLang="en-US" sz="1300" b="1" dirty="0" err="1" smtClean="0"/>
                <a:t>금액순</a:t>
              </a:r>
              <a:endParaRPr lang="ko-KR" altLang="en-US" sz="1300" b="1" dirty="0"/>
            </a:p>
          </p:txBody>
        </p:sp>
        <p:sp>
          <p:nvSpPr>
            <p:cNvPr id="53" name="갈매기형 수장 52"/>
            <p:cNvSpPr/>
            <p:nvPr/>
          </p:nvSpPr>
          <p:spPr>
            <a:xfrm rot="5400000">
              <a:off x="1704451" y="1597309"/>
              <a:ext cx="227031" cy="246185"/>
            </a:xfrm>
            <a:prstGeom prst="chevron">
              <a:avLst>
                <a:gd name="adj" fmla="val 64285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354" y="1288525"/>
            <a:ext cx="8799140" cy="53317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307956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2261208984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user_w_ht_projects_list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리스트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2597202359"/>
              </p:ext>
            </p:extLst>
          </p:nvPr>
        </p:nvGraphicFramePr>
        <p:xfrm>
          <a:off x="8509686" y="1289960"/>
          <a:ext cx="3532000" cy="532388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44092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8320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카테고리 선택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-&gt;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베스트 프로젝트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11491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베스트 카테고리 내 세부 카테고리 선택을 위한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셀렉트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박스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투자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금액순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조회수순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75984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68273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79734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69604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grpSp>
        <p:nvGrpSpPr>
          <p:cNvPr id="7" name="그룹 6"/>
          <p:cNvGrpSpPr/>
          <p:nvPr/>
        </p:nvGrpSpPr>
        <p:grpSpPr>
          <a:xfrm>
            <a:off x="310354" y="1263944"/>
            <a:ext cx="8032200" cy="5349900"/>
            <a:chOff x="310354" y="1263944"/>
            <a:chExt cx="8032200" cy="5349900"/>
          </a:xfrm>
        </p:grpSpPr>
        <p:sp>
          <p:nvSpPr>
            <p:cNvPr id="63" name="Google Shape;168;g7c553259d1_0_81">
              <a:extLst>
                <a:ext uri="{FF2B5EF4-FFF2-40B4-BE49-F238E27FC236}">
                  <a16:creationId xmlns="" xmlns:a16="http://schemas.microsoft.com/office/drawing/2014/main" id="{17F328D9-F007-4F17-B8D3-F5BF172C39E0}"/>
                </a:ext>
              </a:extLst>
            </p:cNvPr>
            <p:cNvSpPr/>
            <p:nvPr/>
          </p:nvSpPr>
          <p:spPr>
            <a:xfrm>
              <a:off x="310354" y="1263944"/>
              <a:ext cx="8032200" cy="534990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65" name="직선 화살표 연결선 64">
              <a:extLst>
                <a:ext uri="{FF2B5EF4-FFF2-40B4-BE49-F238E27FC236}">
                  <a16:creationId xmlns="" xmlns:a16="http://schemas.microsoft.com/office/drawing/2014/main" id="{79A1FAE9-8D8C-4652-9C5B-BE5298C6EBA4}"/>
                </a:ext>
              </a:extLst>
            </p:cNvPr>
            <p:cNvCxnSpPr>
              <a:cxnSpLocks/>
            </p:cNvCxnSpPr>
            <p:nvPr/>
          </p:nvCxnSpPr>
          <p:spPr>
            <a:xfrm>
              <a:off x="2162175" y="1965386"/>
              <a:ext cx="5945190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화살표 연결선 65">
              <a:extLst>
                <a:ext uri="{FF2B5EF4-FFF2-40B4-BE49-F238E27FC236}">
                  <a16:creationId xmlns="" xmlns:a16="http://schemas.microsoft.com/office/drawing/2014/main" id="{42FE64DF-D8D3-4F10-9773-BDC060E89B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4259" y="3954378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Google Shape;176;g7c553259d1_0_81">
              <a:extLst>
                <a:ext uri="{FF2B5EF4-FFF2-40B4-BE49-F238E27FC236}">
                  <a16:creationId xmlns="" xmlns:a16="http://schemas.microsoft.com/office/drawing/2014/main" id="{E7AA7096-9FC6-45CB-87E7-FD3B983D7A81}"/>
                </a:ext>
              </a:extLst>
            </p:cNvPr>
            <p:cNvSpPr/>
            <p:nvPr/>
          </p:nvSpPr>
          <p:spPr>
            <a:xfrm>
              <a:off x="936533" y="3397559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70" name="그림 69" descr="실내, 테이블, 앉아있는, 쥐고있는이(가) 표시된 사진&#10;&#10;매우 높은 신뢰도로 생성된 설명">
              <a:extLst>
                <a:ext uri="{FF2B5EF4-FFF2-40B4-BE49-F238E27FC236}">
                  <a16:creationId xmlns="" xmlns:a16="http://schemas.microsoft.com/office/drawing/2014/main" id="{69A8FAA6-15F6-4590-82EA-FFF0262764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2975" y="2160821"/>
              <a:ext cx="2190750" cy="1186815"/>
            </a:xfrm>
            <a:prstGeom prst="rect">
              <a:avLst/>
            </a:prstGeom>
          </p:spPr>
        </p:pic>
        <p:sp>
          <p:nvSpPr>
            <p:cNvPr id="71" name="Google Shape;176;g7c553259d1_0_81">
              <a:extLst>
                <a:ext uri="{FF2B5EF4-FFF2-40B4-BE49-F238E27FC236}">
                  <a16:creationId xmlns="" xmlns:a16="http://schemas.microsoft.com/office/drawing/2014/main" id="{9C0E1ED6-46E4-4731-AB75-D0F000180D85}"/>
                </a:ext>
              </a:extLst>
            </p:cNvPr>
            <p:cNvSpPr/>
            <p:nvPr/>
          </p:nvSpPr>
          <p:spPr>
            <a:xfrm>
              <a:off x="946057" y="3711884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72" name="Google Shape;176;g7c553259d1_0_81">
              <a:extLst>
                <a:ext uri="{FF2B5EF4-FFF2-40B4-BE49-F238E27FC236}">
                  <a16:creationId xmlns="" xmlns:a16="http://schemas.microsoft.com/office/drawing/2014/main" id="{5BC45C6B-096C-49BF-B274-93396B802DFE}"/>
                </a:ext>
              </a:extLst>
            </p:cNvPr>
            <p:cNvSpPr/>
            <p:nvPr/>
          </p:nvSpPr>
          <p:spPr>
            <a:xfrm>
              <a:off x="946057" y="4007159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73" name="직선 화살표 연결선 72">
              <a:extLst>
                <a:ext uri="{FF2B5EF4-FFF2-40B4-BE49-F238E27FC236}">
                  <a16:creationId xmlns="" xmlns:a16="http://schemas.microsoft.com/office/drawing/2014/main" id="{8E79EA51-0D33-4ADA-90BC-126F69C3389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47884" y="3954378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Google Shape;176;g7c553259d1_0_81">
              <a:extLst>
                <a:ext uri="{FF2B5EF4-FFF2-40B4-BE49-F238E27FC236}">
                  <a16:creationId xmlns="" xmlns:a16="http://schemas.microsoft.com/office/drawing/2014/main" id="{3426AC8F-3EA7-4E7C-8D14-6DB7577AE98F}"/>
                </a:ext>
              </a:extLst>
            </p:cNvPr>
            <p:cNvSpPr/>
            <p:nvPr/>
          </p:nvSpPr>
          <p:spPr>
            <a:xfrm>
              <a:off x="3270157" y="3397559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75" name="그림 74" descr="실내, 테이블, 앉아있는, 쥐고있는이(가) 표시된 사진&#10;&#10;매우 높은 신뢰도로 생성된 설명">
              <a:extLst>
                <a:ext uri="{FF2B5EF4-FFF2-40B4-BE49-F238E27FC236}">
                  <a16:creationId xmlns="" xmlns:a16="http://schemas.microsoft.com/office/drawing/2014/main" id="{9475E286-AAE6-45C2-99CC-D104C7A599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76600" y="2160821"/>
              <a:ext cx="2190750" cy="1186815"/>
            </a:xfrm>
            <a:prstGeom prst="rect">
              <a:avLst/>
            </a:prstGeom>
          </p:spPr>
        </p:pic>
        <p:sp>
          <p:nvSpPr>
            <p:cNvPr id="76" name="Google Shape;176;g7c553259d1_0_81">
              <a:extLst>
                <a:ext uri="{FF2B5EF4-FFF2-40B4-BE49-F238E27FC236}">
                  <a16:creationId xmlns="" xmlns:a16="http://schemas.microsoft.com/office/drawing/2014/main" id="{9676C32B-66F3-4E6B-9642-024899C319CE}"/>
                </a:ext>
              </a:extLst>
            </p:cNvPr>
            <p:cNvSpPr/>
            <p:nvPr/>
          </p:nvSpPr>
          <p:spPr>
            <a:xfrm>
              <a:off x="3279682" y="3711884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77" name="Google Shape;176;g7c553259d1_0_81">
              <a:extLst>
                <a:ext uri="{FF2B5EF4-FFF2-40B4-BE49-F238E27FC236}">
                  <a16:creationId xmlns="" xmlns:a16="http://schemas.microsoft.com/office/drawing/2014/main" id="{CD47024B-051C-4D7E-B24E-7C3207C7D1FE}"/>
                </a:ext>
              </a:extLst>
            </p:cNvPr>
            <p:cNvSpPr/>
            <p:nvPr/>
          </p:nvSpPr>
          <p:spPr>
            <a:xfrm>
              <a:off x="3279682" y="4007159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78" name="직선 화살표 연결선 77">
              <a:extLst>
                <a:ext uri="{FF2B5EF4-FFF2-40B4-BE49-F238E27FC236}">
                  <a16:creationId xmlns="" xmlns:a16="http://schemas.microsoft.com/office/drawing/2014/main" id="{4975B0EE-4DCF-4326-97A2-1BBDC31F83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62459" y="3944853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Google Shape;176;g7c553259d1_0_81">
              <a:extLst>
                <a:ext uri="{FF2B5EF4-FFF2-40B4-BE49-F238E27FC236}">
                  <a16:creationId xmlns="" xmlns:a16="http://schemas.microsoft.com/office/drawing/2014/main" id="{FB19651E-FC1F-40C1-A739-AC10731A7BF5}"/>
                </a:ext>
              </a:extLst>
            </p:cNvPr>
            <p:cNvSpPr/>
            <p:nvPr/>
          </p:nvSpPr>
          <p:spPr>
            <a:xfrm>
              <a:off x="5584733" y="3388034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80" name="그림 79" descr="실내, 테이블, 앉아있는, 쥐고있는이(가) 표시된 사진&#10;&#10;매우 높은 신뢰도로 생성된 설명">
              <a:extLst>
                <a:ext uri="{FF2B5EF4-FFF2-40B4-BE49-F238E27FC236}">
                  <a16:creationId xmlns="" xmlns:a16="http://schemas.microsoft.com/office/drawing/2014/main" id="{39D45062-9B77-44C7-8CD2-A6C9791F48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91175" y="2151296"/>
              <a:ext cx="2190750" cy="1186815"/>
            </a:xfrm>
            <a:prstGeom prst="rect">
              <a:avLst/>
            </a:prstGeom>
          </p:spPr>
        </p:pic>
        <p:sp>
          <p:nvSpPr>
            <p:cNvPr id="81" name="Google Shape;176;g7c553259d1_0_81">
              <a:extLst>
                <a:ext uri="{FF2B5EF4-FFF2-40B4-BE49-F238E27FC236}">
                  <a16:creationId xmlns="" xmlns:a16="http://schemas.microsoft.com/office/drawing/2014/main" id="{3270DC79-AC9C-417A-A6B6-7D5AF86A2D71}"/>
                </a:ext>
              </a:extLst>
            </p:cNvPr>
            <p:cNvSpPr/>
            <p:nvPr/>
          </p:nvSpPr>
          <p:spPr>
            <a:xfrm>
              <a:off x="5594257" y="3702359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82" name="Google Shape;176;g7c553259d1_0_81">
              <a:extLst>
                <a:ext uri="{FF2B5EF4-FFF2-40B4-BE49-F238E27FC236}">
                  <a16:creationId xmlns="" xmlns:a16="http://schemas.microsoft.com/office/drawing/2014/main" id="{43A3930F-E833-4807-AB4B-FD5B0390457E}"/>
                </a:ext>
              </a:extLst>
            </p:cNvPr>
            <p:cNvSpPr/>
            <p:nvPr/>
          </p:nvSpPr>
          <p:spPr>
            <a:xfrm>
              <a:off x="5594257" y="3997634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83" name="직선 화살표 연결선 82">
              <a:extLst>
                <a:ext uri="{FF2B5EF4-FFF2-40B4-BE49-F238E27FC236}">
                  <a16:creationId xmlns="" xmlns:a16="http://schemas.microsoft.com/office/drawing/2014/main" id="{D9BAF179-2C4B-4E29-8EDF-DAF76CD141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3784" y="6154653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Google Shape;176;g7c553259d1_0_81">
              <a:extLst>
                <a:ext uri="{FF2B5EF4-FFF2-40B4-BE49-F238E27FC236}">
                  <a16:creationId xmlns="" xmlns:a16="http://schemas.microsoft.com/office/drawing/2014/main" id="{B1D5351C-0D7D-4A9B-9071-F323F07FA80F}"/>
                </a:ext>
              </a:extLst>
            </p:cNvPr>
            <p:cNvSpPr/>
            <p:nvPr/>
          </p:nvSpPr>
          <p:spPr>
            <a:xfrm>
              <a:off x="946057" y="5597834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85" name="그림 84" descr="실내, 테이블, 앉아있는, 쥐고있는이(가) 표시된 사진&#10;&#10;매우 높은 신뢰도로 생성된 설명">
              <a:extLst>
                <a:ext uri="{FF2B5EF4-FFF2-40B4-BE49-F238E27FC236}">
                  <a16:creationId xmlns="" xmlns:a16="http://schemas.microsoft.com/office/drawing/2014/main" id="{AA888A3F-576C-4CFD-B1E8-A140F004C2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2500" y="4361096"/>
              <a:ext cx="2190750" cy="1186815"/>
            </a:xfrm>
            <a:prstGeom prst="rect">
              <a:avLst/>
            </a:prstGeom>
          </p:spPr>
        </p:pic>
        <p:sp>
          <p:nvSpPr>
            <p:cNvPr id="86" name="Google Shape;176;g7c553259d1_0_81">
              <a:extLst>
                <a:ext uri="{FF2B5EF4-FFF2-40B4-BE49-F238E27FC236}">
                  <a16:creationId xmlns="" xmlns:a16="http://schemas.microsoft.com/office/drawing/2014/main" id="{F11FC628-32C3-46FF-9AB3-C9240CB1674C}"/>
                </a:ext>
              </a:extLst>
            </p:cNvPr>
            <p:cNvSpPr/>
            <p:nvPr/>
          </p:nvSpPr>
          <p:spPr>
            <a:xfrm>
              <a:off x="955582" y="5912159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87" name="Google Shape;176;g7c553259d1_0_81">
              <a:extLst>
                <a:ext uri="{FF2B5EF4-FFF2-40B4-BE49-F238E27FC236}">
                  <a16:creationId xmlns="" xmlns:a16="http://schemas.microsoft.com/office/drawing/2014/main" id="{69FB7A31-E794-4388-9956-4C7C13595314}"/>
                </a:ext>
              </a:extLst>
            </p:cNvPr>
            <p:cNvSpPr/>
            <p:nvPr/>
          </p:nvSpPr>
          <p:spPr>
            <a:xfrm>
              <a:off x="955582" y="6207434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88" name="직선 화살표 연결선 87">
              <a:extLst>
                <a:ext uri="{FF2B5EF4-FFF2-40B4-BE49-F238E27FC236}">
                  <a16:creationId xmlns="" xmlns:a16="http://schemas.microsoft.com/office/drawing/2014/main" id="{D3090D1C-9DD6-400F-BCC4-33DF29B11D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57409" y="6154653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Google Shape;176;g7c553259d1_0_81">
              <a:extLst>
                <a:ext uri="{FF2B5EF4-FFF2-40B4-BE49-F238E27FC236}">
                  <a16:creationId xmlns="" xmlns:a16="http://schemas.microsoft.com/office/drawing/2014/main" id="{C1DE3DAB-A7FC-42EB-9623-9AB1D846DB5D}"/>
                </a:ext>
              </a:extLst>
            </p:cNvPr>
            <p:cNvSpPr/>
            <p:nvPr/>
          </p:nvSpPr>
          <p:spPr>
            <a:xfrm>
              <a:off x="3279682" y="5597834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90" name="그림 89" descr="실내, 테이블, 앉아있는, 쥐고있는이(가) 표시된 사진&#10;&#10;매우 높은 신뢰도로 생성된 설명">
              <a:extLst>
                <a:ext uri="{FF2B5EF4-FFF2-40B4-BE49-F238E27FC236}">
                  <a16:creationId xmlns="" xmlns:a16="http://schemas.microsoft.com/office/drawing/2014/main" id="{809216CC-B4EC-4D4D-9015-C686414626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86124" y="4361096"/>
              <a:ext cx="2190750" cy="1186815"/>
            </a:xfrm>
            <a:prstGeom prst="rect">
              <a:avLst/>
            </a:prstGeom>
          </p:spPr>
        </p:pic>
        <p:sp>
          <p:nvSpPr>
            <p:cNvPr id="91" name="Google Shape;176;g7c553259d1_0_81">
              <a:extLst>
                <a:ext uri="{FF2B5EF4-FFF2-40B4-BE49-F238E27FC236}">
                  <a16:creationId xmlns="" xmlns:a16="http://schemas.microsoft.com/office/drawing/2014/main" id="{3CF548CB-498E-4541-9020-420CD83A87BB}"/>
                </a:ext>
              </a:extLst>
            </p:cNvPr>
            <p:cNvSpPr/>
            <p:nvPr/>
          </p:nvSpPr>
          <p:spPr>
            <a:xfrm>
              <a:off x="3289207" y="5912159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92" name="Google Shape;176;g7c553259d1_0_81">
              <a:extLst>
                <a:ext uri="{FF2B5EF4-FFF2-40B4-BE49-F238E27FC236}">
                  <a16:creationId xmlns="" xmlns:a16="http://schemas.microsoft.com/office/drawing/2014/main" id="{2C726862-A768-45C1-AFFF-215978207E7A}"/>
                </a:ext>
              </a:extLst>
            </p:cNvPr>
            <p:cNvSpPr/>
            <p:nvPr/>
          </p:nvSpPr>
          <p:spPr>
            <a:xfrm>
              <a:off x="3289207" y="6207434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93" name="직선 화살표 연결선 92">
              <a:extLst>
                <a:ext uri="{FF2B5EF4-FFF2-40B4-BE49-F238E27FC236}">
                  <a16:creationId xmlns="" xmlns:a16="http://schemas.microsoft.com/office/drawing/2014/main" id="{051D5826-F627-460F-9682-6A13971B4C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1984" y="6145128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Google Shape;176;g7c553259d1_0_81">
              <a:extLst>
                <a:ext uri="{FF2B5EF4-FFF2-40B4-BE49-F238E27FC236}">
                  <a16:creationId xmlns="" xmlns:a16="http://schemas.microsoft.com/office/drawing/2014/main" id="{13F5768A-E942-4AD8-93FA-238D8DC0E0DA}"/>
                </a:ext>
              </a:extLst>
            </p:cNvPr>
            <p:cNvSpPr/>
            <p:nvPr/>
          </p:nvSpPr>
          <p:spPr>
            <a:xfrm>
              <a:off x="5594257" y="5588309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95" name="그림 94" descr="실내, 테이블, 앉아있는, 쥐고있는이(가) 표시된 사진&#10;&#10;매우 높은 신뢰도로 생성된 설명">
              <a:extLst>
                <a:ext uri="{FF2B5EF4-FFF2-40B4-BE49-F238E27FC236}">
                  <a16:creationId xmlns="" xmlns:a16="http://schemas.microsoft.com/office/drawing/2014/main" id="{8683EADF-31E7-4021-9F1A-27063D207B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00699" y="4351571"/>
              <a:ext cx="2190750" cy="1186815"/>
            </a:xfrm>
            <a:prstGeom prst="rect">
              <a:avLst/>
            </a:prstGeom>
          </p:spPr>
        </p:pic>
        <p:sp>
          <p:nvSpPr>
            <p:cNvPr id="96" name="Google Shape;176;g7c553259d1_0_81">
              <a:extLst>
                <a:ext uri="{FF2B5EF4-FFF2-40B4-BE49-F238E27FC236}">
                  <a16:creationId xmlns="" xmlns:a16="http://schemas.microsoft.com/office/drawing/2014/main" id="{4456304C-017E-49AB-9129-04BC68501DD1}"/>
                </a:ext>
              </a:extLst>
            </p:cNvPr>
            <p:cNvSpPr/>
            <p:nvPr/>
          </p:nvSpPr>
          <p:spPr>
            <a:xfrm>
              <a:off x="5603782" y="5902634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97" name="Google Shape;176;g7c553259d1_0_81">
              <a:extLst>
                <a:ext uri="{FF2B5EF4-FFF2-40B4-BE49-F238E27FC236}">
                  <a16:creationId xmlns="" xmlns:a16="http://schemas.microsoft.com/office/drawing/2014/main" id="{DE8BC422-8CF7-444B-BF43-45BF788C322D}"/>
                </a:ext>
              </a:extLst>
            </p:cNvPr>
            <p:cNvSpPr/>
            <p:nvPr/>
          </p:nvSpPr>
          <p:spPr>
            <a:xfrm>
              <a:off x="5603782" y="6197909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598687" y="1527845"/>
              <a:ext cx="1449187" cy="437541"/>
            </a:xfrm>
            <a:prstGeom prst="rect">
              <a:avLst/>
            </a:prstGeom>
            <a:solidFill>
              <a:srgbClr val="DC7F0D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300" b="1" dirty="0" smtClean="0"/>
                <a:t>투자 </a:t>
              </a:r>
              <a:r>
                <a:rPr lang="ko-KR" altLang="en-US" sz="1300" b="1" dirty="0" err="1" smtClean="0"/>
                <a:t>금액순</a:t>
              </a:r>
              <a:endParaRPr lang="ko-KR" altLang="en-US" sz="1300" b="1" dirty="0"/>
            </a:p>
          </p:txBody>
        </p:sp>
        <p:sp>
          <p:nvSpPr>
            <p:cNvPr id="53" name="갈매기형 수장 52"/>
            <p:cNvSpPr/>
            <p:nvPr/>
          </p:nvSpPr>
          <p:spPr>
            <a:xfrm rot="5400000">
              <a:off x="1704451" y="1597309"/>
              <a:ext cx="227031" cy="246185"/>
            </a:xfrm>
            <a:prstGeom prst="chevron">
              <a:avLst>
                <a:gd name="adj" fmla="val 64285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354" y="1288525"/>
            <a:ext cx="8799140" cy="53317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686" y="90086"/>
            <a:ext cx="5584898" cy="4583514"/>
          </a:xfrm>
          <a:prstGeom prst="rect">
            <a:avLst/>
          </a:prstGeom>
          <a:noFill/>
          <a:ln w="38100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0275" y="995451"/>
            <a:ext cx="6283909" cy="4901142"/>
          </a:xfrm>
          <a:prstGeom prst="rect">
            <a:avLst/>
          </a:prstGeom>
          <a:noFill/>
          <a:ln w="38100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5085" y="2119855"/>
            <a:ext cx="7820025" cy="4572000"/>
          </a:xfrm>
          <a:prstGeom prst="rect">
            <a:avLst/>
          </a:prstGeom>
          <a:noFill/>
          <a:ln w="38100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237930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1458885442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user_m_ht_projects_list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리스트</a:t>
                      </a: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2569445792"/>
              </p:ext>
            </p:extLst>
          </p:nvPr>
        </p:nvGraphicFramePr>
        <p:xfrm>
          <a:off x="8509686" y="1289958"/>
          <a:ext cx="3532000" cy="523460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985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12546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1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차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셀렉트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박스에 따른 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차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셀렉트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박스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선택한 내용에 맞게 </a:t>
                      </a:r>
                      <a:endParaRPr lang="ko-KR" altLang="en-US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6968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>
                          <a:solidFill>
                            <a:schemeClr val="dk1"/>
                          </a:solidFill>
                        </a:rPr>
                        <a:t>프로젝트 대표 이미지 표시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err="1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500" u="none" strike="noStrike" cap="none" dirty="0">
                          <a:solidFill>
                            <a:schemeClr val="dk1"/>
                          </a:solidFill>
                        </a:rPr>
                        <a:t> 프로젝트 상세 페이지로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이동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 (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모든 페이지 동일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lang="ko-KR" altLang="en-US"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87415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프로젝트 제목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및 달성 투자율 </a:t>
                      </a:r>
                      <a:r>
                        <a:rPr 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표시</a:t>
                      </a:r>
                      <a:endParaRPr lang="ko-KR" sz="1500" u="none" strike="noStrike" cap="none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en-US" sz="1500" u="none" strike="noStrike" cap="none" dirty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 프로젝트 상세 페이지로 </a:t>
                      </a:r>
                      <a:r>
                        <a:rPr 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이동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 (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모든 페이지 동일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61705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72064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62908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89293" y="1272885"/>
            <a:ext cx="8032200" cy="53499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175;g7c553259d1_0_81">
            <a:extLst>
              <a:ext uri="{FF2B5EF4-FFF2-40B4-BE49-F238E27FC236}">
                <a16:creationId xmlns="" xmlns:a16="http://schemas.microsoft.com/office/drawing/2014/main" id="{1ADEA767-5A7B-497B-BB3E-8EAA95D8D4E1}"/>
              </a:ext>
            </a:extLst>
          </p:cNvPr>
          <p:cNvSpPr/>
          <p:nvPr/>
        </p:nvSpPr>
        <p:spPr>
          <a:xfrm>
            <a:off x="2359506" y="1359838"/>
            <a:ext cx="3546150" cy="5164725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="" xmlns:a16="http://schemas.microsoft.com/office/drawing/2014/main" id="{437C5DDF-377A-4B32-9F22-36E5A6640A68}"/>
              </a:ext>
            </a:extLst>
          </p:cNvPr>
          <p:cNvCxnSpPr>
            <a:cxnSpLocks/>
          </p:cNvCxnSpPr>
          <p:nvPr/>
        </p:nvCxnSpPr>
        <p:spPr>
          <a:xfrm>
            <a:off x="4088210" y="1901060"/>
            <a:ext cx="1705427" cy="0"/>
          </a:xfrm>
          <a:prstGeom prst="straightConnector1">
            <a:avLst/>
          </a:prstGeom>
          <a:ln w="28575">
            <a:solidFill>
              <a:srgbClr val="DC7F0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/>
          <p:cNvGrpSpPr/>
          <p:nvPr/>
        </p:nvGrpSpPr>
        <p:grpSpPr>
          <a:xfrm>
            <a:off x="2648306" y="2134398"/>
            <a:ext cx="1352508" cy="1236738"/>
            <a:chOff x="2890266" y="1978252"/>
            <a:chExt cx="2219466" cy="2029488"/>
          </a:xfrm>
        </p:grpSpPr>
        <p:cxnSp>
          <p:nvCxnSpPr>
            <p:cNvPr id="24" name="직선 화살표 연결선 23">
              <a:extLst>
                <a:ext uri="{FF2B5EF4-FFF2-40B4-BE49-F238E27FC236}">
                  <a16:creationId xmlns="" xmlns:a16="http://schemas.microsoft.com/office/drawing/2014/main" id="{B5835ADD-7D32-474C-A3BF-3A3CCD28E2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90266" y="3771809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Google Shape;176;g7c553259d1_0_81">
              <a:extLst>
                <a:ext uri="{FF2B5EF4-FFF2-40B4-BE49-F238E27FC236}">
                  <a16:creationId xmlns="" xmlns:a16="http://schemas.microsoft.com/office/drawing/2014/main" id="{06A0E1D3-7AAF-44E0-905C-7ACC69B6D60E}"/>
                </a:ext>
              </a:extLst>
            </p:cNvPr>
            <p:cNvSpPr/>
            <p:nvPr/>
          </p:nvSpPr>
          <p:spPr>
            <a:xfrm>
              <a:off x="2912540" y="3214990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sz="1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0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26" name="그림 4" descr="실내, 테이블, 앉아있는, 쥐고있는이(가) 표시된 사진&#10;&#10;매우 높은 신뢰도로 생성된 설명">
              <a:extLst>
                <a:ext uri="{FF2B5EF4-FFF2-40B4-BE49-F238E27FC236}">
                  <a16:creationId xmlns="" xmlns:a16="http://schemas.microsoft.com/office/drawing/2014/main" id="{180437EC-2552-4BF4-A389-F1FCAC9712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18982" y="1978252"/>
              <a:ext cx="2190750" cy="1186815"/>
            </a:xfrm>
            <a:prstGeom prst="rect">
              <a:avLst/>
            </a:prstGeom>
          </p:spPr>
        </p:pic>
        <p:sp>
          <p:nvSpPr>
            <p:cNvPr id="27" name="Google Shape;176;g7c553259d1_0_81">
              <a:extLst>
                <a:ext uri="{FF2B5EF4-FFF2-40B4-BE49-F238E27FC236}">
                  <a16:creationId xmlns="" xmlns:a16="http://schemas.microsoft.com/office/drawing/2014/main" id="{C6FCDB85-C4AB-407C-A1A1-231526CB153D}"/>
                </a:ext>
              </a:extLst>
            </p:cNvPr>
            <p:cNvSpPr/>
            <p:nvPr/>
          </p:nvSpPr>
          <p:spPr>
            <a:xfrm>
              <a:off x="2922064" y="3529315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0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28" name="Google Shape;176;g7c553259d1_0_81">
              <a:extLst>
                <a:ext uri="{FF2B5EF4-FFF2-40B4-BE49-F238E27FC236}">
                  <a16:creationId xmlns="" xmlns:a16="http://schemas.microsoft.com/office/drawing/2014/main" id="{DCC01A34-2B47-48F3-BA00-F7016982BDF9}"/>
                </a:ext>
              </a:extLst>
            </p:cNvPr>
            <p:cNvSpPr/>
            <p:nvPr/>
          </p:nvSpPr>
          <p:spPr>
            <a:xfrm>
              <a:off x="2922064" y="3824590"/>
              <a:ext cx="8821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0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4189486" y="2134398"/>
            <a:ext cx="1352508" cy="1236738"/>
            <a:chOff x="2890266" y="1978252"/>
            <a:chExt cx="2219466" cy="2029488"/>
          </a:xfrm>
        </p:grpSpPr>
        <p:cxnSp>
          <p:nvCxnSpPr>
            <p:cNvPr id="37" name="직선 화살표 연결선 36">
              <a:extLst>
                <a:ext uri="{FF2B5EF4-FFF2-40B4-BE49-F238E27FC236}">
                  <a16:creationId xmlns="" xmlns:a16="http://schemas.microsoft.com/office/drawing/2014/main" id="{B5835ADD-7D32-474C-A3BF-3A3CCD28E2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90266" y="3771809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Google Shape;176;g7c553259d1_0_81">
              <a:extLst>
                <a:ext uri="{FF2B5EF4-FFF2-40B4-BE49-F238E27FC236}">
                  <a16:creationId xmlns="" xmlns:a16="http://schemas.microsoft.com/office/drawing/2014/main" id="{06A0E1D3-7AAF-44E0-905C-7ACC69B6D60E}"/>
                </a:ext>
              </a:extLst>
            </p:cNvPr>
            <p:cNvSpPr/>
            <p:nvPr/>
          </p:nvSpPr>
          <p:spPr>
            <a:xfrm>
              <a:off x="2912540" y="3214990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sz="1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0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39" name="그림 4" descr="실내, 테이블, 앉아있는, 쥐고있는이(가) 표시된 사진&#10;&#10;매우 높은 신뢰도로 생성된 설명">
              <a:extLst>
                <a:ext uri="{FF2B5EF4-FFF2-40B4-BE49-F238E27FC236}">
                  <a16:creationId xmlns="" xmlns:a16="http://schemas.microsoft.com/office/drawing/2014/main" id="{180437EC-2552-4BF4-A389-F1FCAC9712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18982" y="1978252"/>
              <a:ext cx="2190750" cy="1186815"/>
            </a:xfrm>
            <a:prstGeom prst="rect">
              <a:avLst/>
            </a:prstGeom>
          </p:spPr>
        </p:pic>
        <p:sp>
          <p:nvSpPr>
            <p:cNvPr id="40" name="Google Shape;176;g7c553259d1_0_81">
              <a:extLst>
                <a:ext uri="{FF2B5EF4-FFF2-40B4-BE49-F238E27FC236}">
                  <a16:creationId xmlns="" xmlns:a16="http://schemas.microsoft.com/office/drawing/2014/main" id="{C6FCDB85-C4AB-407C-A1A1-231526CB153D}"/>
                </a:ext>
              </a:extLst>
            </p:cNvPr>
            <p:cNvSpPr/>
            <p:nvPr/>
          </p:nvSpPr>
          <p:spPr>
            <a:xfrm>
              <a:off x="2922064" y="3529315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0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41" name="Google Shape;176;g7c553259d1_0_81">
              <a:extLst>
                <a:ext uri="{FF2B5EF4-FFF2-40B4-BE49-F238E27FC236}">
                  <a16:creationId xmlns="" xmlns:a16="http://schemas.microsoft.com/office/drawing/2014/main" id="{DCC01A34-2B47-48F3-BA00-F7016982BDF9}"/>
                </a:ext>
              </a:extLst>
            </p:cNvPr>
            <p:cNvSpPr/>
            <p:nvPr/>
          </p:nvSpPr>
          <p:spPr>
            <a:xfrm>
              <a:off x="2922064" y="3824590"/>
              <a:ext cx="8821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0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</p:grpSp>
      <p:grpSp>
        <p:nvGrpSpPr>
          <p:cNvPr id="42" name="그룹 41"/>
          <p:cNvGrpSpPr/>
          <p:nvPr/>
        </p:nvGrpSpPr>
        <p:grpSpPr>
          <a:xfrm>
            <a:off x="2648306" y="3554495"/>
            <a:ext cx="1352508" cy="1236738"/>
            <a:chOff x="2890266" y="1978252"/>
            <a:chExt cx="2219466" cy="2029488"/>
          </a:xfrm>
        </p:grpSpPr>
        <p:cxnSp>
          <p:nvCxnSpPr>
            <p:cNvPr id="43" name="직선 화살표 연결선 42">
              <a:extLst>
                <a:ext uri="{FF2B5EF4-FFF2-40B4-BE49-F238E27FC236}">
                  <a16:creationId xmlns="" xmlns:a16="http://schemas.microsoft.com/office/drawing/2014/main" id="{B5835ADD-7D32-474C-A3BF-3A3CCD28E2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90266" y="3771809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Google Shape;176;g7c553259d1_0_81">
              <a:extLst>
                <a:ext uri="{FF2B5EF4-FFF2-40B4-BE49-F238E27FC236}">
                  <a16:creationId xmlns="" xmlns:a16="http://schemas.microsoft.com/office/drawing/2014/main" id="{06A0E1D3-7AAF-44E0-905C-7ACC69B6D60E}"/>
                </a:ext>
              </a:extLst>
            </p:cNvPr>
            <p:cNvSpPr/>
            <p:nvPr/>
          </p:nvSpPr>
          <p:spPr>
            <a:xfrm>
              <a:off x="2912540" y="3214990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sz="1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0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45" name="그림 4" descr="실내, 테이블, 앉아있는, 쥐고있는이(가) 표시된 사진&#10;&#10;매우 높은 신뢰도로 생성된 설명">
              <a:extLst>
                <a:ext uri="{FF2B5EF4-FFF2-40B4-BE49-F238E27FC236}">
                  <a16:creationId xmlns="" xmlns:a16="http://schemas.microsoft.com/office/drawing/2014/main" id="{180437EC-2552-4BF4-A389-F1FCAC9712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18982" y="1978252"/>
              <a:ext cx="2190750" cy="1186815"/>
            </a:xfrm>
            <a:prstGeom prst="rect">
              <a:avLst/>
            </a:prstGeom>
          </p:spPr>
        </p:pic>
        <p:sp>
          <p:nvSpPr>
            <p:cNvPr id="46" name="Google Shape;176;g7c553259d1_0_81">
              <a:extLst>
                <a:ext uri="{FF2B5EF4-FFF2-40B4-BE49-F238E27FC236}">
                  <a16:creationId xmlns="" xmlns:a16="http://schemas.microsoft.com/office/drawing/2014/main" id="{C6FCDB85-C4AB-407C-A1A1-231526CB153D}"/>
                </a:ext>
              </a:extLst>
            </p:cNvPr>
            <p:cNvSpPr/>
            <p:nvPr/>
          </p:nvSpPr>
          <p:spPr>
            <a:xfrm>
              <a:off x="2922064" y="3529315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0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47" name="Google Shape;176;g7c553259d1_0_81">
              <a:extLst>
                <a:ext uri="{FF2B5EF4-FFF2-40B4-BE49-F238E27FC236}">
                  <a16:creationId xmlns="" xmlns:a16="http://schemas.microsoft.com/office/drawing/2014/main" id="{DCC01A34-2B47-48F3-BA00-F7016982BDF9}"/>
                </a:ext>
              </a:extLst>
            </p:cNvPr>
            <p:cNvSpPr/>
            <p:nvPr/>
          </p:nvSpPr>
          <p:spPr>
            <a:xfrm>
              <a:off x="2922064" y="3824590"/>
              <a:ext cx="8821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0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</p:grpSp>
      <p:grpSp>
        <p:nvGrpSpPr>
          <p:cNvPr id="48" name="그룹 47"/>
          <p:cNvGrpSpPr/>
          <p:nvPr/>
        </p:nvGrpSpPr>
        <p:grpSpPr>
          <a:xfrm>
            <a:off x="4189486" y="3560130"/>
            <a:ext cx="1352508" cy="1236738"/>
            <a:chOff x="2890266" y="1978252"/>
            <a:chExt cx="2219466" cy="2029488"/>
          </a:xfrm>
        </p:grpSpPr>
        <p:cxnSp>
          <p:nvCxnSpPr>
            <p:cNvPr id="49" name="직선 화살표 연결선 48">
              <a:extLst>
                <a:ext uri="{FF2B5EF4-FFF2-40B4-BE49-F238E27FC236}">
                  <a16:creationId xmlns="" xmlns:a16="http://schemas.microsoft.com/office/drawing/2014/main" id="{B5835ADD-7D32-474C-A3BF-3A3CCD28E2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90266" y="3771809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Google Shape;176;g7c553259d1_0_81">
              <a:extLst>
                <a:ext uri="{FF2B5EF4-FFF2-40B4-BE49-F238E27FC236}">
                  <a16:creationId xmlns="" xmlns:a16="http://schemas.microsoft.com/office/drawing/2014/main" id="{06A0E1D3-7AAF-44E0-905C-7ACC69B6D60E}"/>
                </a:ext>
              </a:extLst>
            </p:cNvPr>
            <p:cNvSpPr/>
            <p:nvPr/>
          </p:nvSpPr>
          <p:spPr>
            <a:xfrm>
              <a:off x="2912540" y="3214990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sz="1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0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51" name="그림 4" descr="실내, 테이블, 앉아있는, 쥐고있는이(가) 표시된 사진&#10;&#10;매우 높은 신뢰도로 생성된 설명">
              <a:extLst>
                <a:ext uri="{FF2B5EF4-FFF2-40B4-BE49-F238E27FC236}">
                  <a16:creationId xmlns="" xmlns:a16="http://schemas.microsoft.com/office/drawing/2014/main" id="{180437EC-2552-4BF4-A389-F1FCAC9712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18982" y="1978252"/>
              <a:ext cx="2190750" cy="1186815"/>
            </a:xfrm>
            <a:prstGeom prst="rect">
              <a:avLst/>
            </a:prstGeom>
          </p:spPr>
        </p:pic>
        <p:sp>
          <p:nvSpPr>
            <p:cNvPr id="52" name="Google Shape;176;g7c553259d1_0_81">
              <a:extLst>
                <a:ext uri="{FF2B5EF4-FFF2-40B4-BE49-F238E27FC236}">
                  <a16:creationId xmlns="" xmlns:a16="http://schemas.microsoft.com/office/drawing/2014/main" id="{C6FCDB85-C4AB-407C-A1A1-231526CB153D}"/>
                </a:ext>
              </a:extLst>
            </p:cNvPr>
            <p:cNvSpPr/>
            <p:nvPr/>
          </p:nvSpPr>
          <p:spPr>
            <a:xfrm>
              <a:off x="2922064" y="3529315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0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53" name="Google Shape;176;g7c553259d1_0_81">
              <a:extLst>
                <a:ext uri="{FF2B5EF4-FFF2-40B4-BE49-F238E27FC236}">
                  <a16:creationId xmlns="" xmlns:a16="http://schemas.microsoft.com/office/drawing/2014/main" id="{DCC01A34-2B47-48F3-BA00-F7016982BDF9}"/>
                </a:ext>
              </a:extLst>
            </p:cNvPr>
            <p:cNvSpPr/>
            <p:nvPr/>
          </p:nvSpPr>
          <p:spPr>
            <a:xfrm>
              <a:off x="2922064" y="3824590"/>
              <a:ext cx="8821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0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</p:grpSp>
      <p:grpSp>
        <p:nvGrpSpPr>
          <p:cNvPr id="54" name="그룹 53"/>
          <p:cNvGrpSpPr/>
          <p:nvPr/>
        </p:nvGrpSpPr>
        <p:grpSpPr>
          <a:xfrm>
            <a:off x="2648306" y="4942020"/>
            <a:ext cx="1352508" cy="1236738"/>
            <a:chOff x="2890266" y="1978252"/>
            <a:chExt cx="2219466" cy="2029488"/>
          </a:xfrm>
        </p:grpSpPr>
        <p:cxnSp>
          <p:nvCxnSpPr>
            <p:cNvPr id="55" name="직선 화살표 연결선 54">
              <a:extLst>
                <a:ext uri="{FF2B5EF4-FFF2-40B4-BE49-F238E27FC236}">
                  <a16:creationId xmlns="" xmlns:a16="http://schemas.microsoft.com/office/drawing/2014/main" id="{B5835ADD-7D32-474C-A3BF-3A3CCD28E2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90266" y="3771809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Google Shape;176;g7c553259d1_0_81">
              <a:extLst>
                <a:ext uri="{FF2B5EF4-FFF2-40B4-BE49-F238E27FC236}">
                  <a16:creationId xmlns="" xmlns:a16="http://schemas.microsoft.com/office/drawing/2014/main" id="{06A0E1D3-7AAF-44E0-905C-7ACC69B6D60E}"/>
                </a:ext>
              </a:extLst>
            </p:cNvPr>
            <p:cNvSpPr/>
            <p:nvPr/>
          </p:nvSpPr>
          <p:spPr>
            <a:xfrm>
              <a:off x="2912540" y="3214990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sz="1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0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57" name="그림 4" descr="실내, 테이블, 앉아있는, 쥐고있는이(가) 표시된 사진&#10;&#10;매우 높은 신뢰도로 생성된 설명">
              <a:extLst>
                <a:ext uri="{FF2B5EF4-FFF2-40B4-BE49-F238E27FC236}">
                  <a16:creationId xmlns="" xmlns:a16="http://schemas.microsoft.com/office/drawing/2014/main" id="{180437EC-2552-4BF4-A389-F1FCAC9712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18982" y="1978252"/>
              <a:ext cx="2190750" cy="1186815"/>
            </a:xfrm>
            <a:prstGeom prst="rect">
              <a:avLst/>
            </a:prstGeom>
          </p:spPr>
        </p:pic>
        <p:sp>
          <p:nvSpPr>
            <p:cNvPr id="58" name="Google Shape;176;g7c553259d1_0_81">
              <a:extLst>
                <a:ext uri="{FF2B5EF4-FFF2-40B4-BE49-F238E27FC236}">
                  <a16:creationId xmlns="" xmlns:a16="http://schemas.microsoft.com/office/drawing/2014/main" id="{C6FCDB85-C4AB-407C-A1A1-231526CB153D}"/>
                </a:ext>
              </a:extLst>
            </p:cNvPr>
            <p:cNvSpPr/>
            <p:nvPr/>
          </p:nvSpPr>
          <p:spPr>
            <a:xfrm>
              <a:off x="2922064" y="3529315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0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59" name="Google Shape;176;g7c553259d1_0_81">
              <a:extLst>
                <a:ext uri="{FF2B5EF4-FFF2-40B4-BE49-F238E27FC236}">
                  <a16:creationId xmlns="" xmlns:a16="http://schemas.microsoft.com/office/drawing/2014/main" id="{DCC01A34-2B47-48F3-BA00-F7016982BDF9}"/>
                </a:ext>
              </a:extLst>
            </p:cNvPr>
            <p:cNvSpPr/>
            <p:nvPr/>
          </p:nvSpPr>
          <p:spPr>
            <a:xfrm>
              <a:off x="2922064" y="3824590"/>
              <a:ext cx="8821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0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</p:grpSp>
      <p:grpSp>
        <p:nvGrpSpPr>
          <p:cNvPr id="60" name="그룹 59"/>
          <p:cNvGrpSpPr/>
          <p:nvPr/>
        </p:nvGrpSpPr>
        <p:grpSpPr>
          <a:xfrm>
            <a:off x="4189486" y="4942020"/>
            <a:ext cx="1352508" cy="1236738"/>
            <a:chOff x="2890266" y="1978252"/>
            <a:chExt cx="2219466" cy="2029488"/>
          </a:xfrm>
        </p:grpSpPr>
        <p:cxnSp>
          <p:nvCxnSpPr>
            <p:cNvPr id="61" name="직선 화살표 연결선 60">
              <a:extLst>
                <a:ext uri="{FF2B5EF4-FFF2-40B4-BE49-F238E27FC236}">
                  <a16:creationId xmlns="" xmlns:a16="http://schemas.microsoft.com/office/drawing/2014/main" id="{B5835ADD-7D32-474C-A3BF-3A3CCD28E2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90266" y="3771809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Google Shape;176;g7c553259d1_0_81">
              <a:extLst>
                <a:ext uri="{FF2B5EF4-FFF2-40B4-BE49-F238E27FC236}">
                  <a16:creationId xmlns="" xmlns:a16="http://schemas.microsoft.com/office/drawing/2014/main" id="{06A0E1D3-7AAF-44E0-905C-7ACC69B6D60E}"/>
                </a:ext>
              </a:extLst>
            </p:cNvPr>
            <p:cNvSpPr/>
            <p:nvPr/>
          </p:nvSpPr>
          <p:spPr>
            <a:xfrm>
              <a:off x="2912540" y="3214990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sz="1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0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63" name="그림 4" descr="실내, 테이블, 앉아있는, 쥐고있는이(가) 표시된 사진&#10;&#10;매우 높은 신뢰도로 생성된 설명">
              <a:extLst>
                <a:ext uri="{FF2B5EF4-FFF2-40B4-BE49-F238E27FC236}">
                  <a16:creationId xmlns="" xmlns:a16="http://schemas.microsoft.com/office/drawing/2014/main" id="{180437EC-2552-4BF4-A389-F1FCAC9712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18982" y="1978252"/>
              <a:ext cx="2190750" cy="1186815"/>
            </a:xfrm>
            <a:prstGeom prst="rect">
              <a:avLst/>
            </a:prstGeom>
          </p:spPr>
        </p:pic>
        <p:sp>
          <p:nvSpPr>
            <p:cNvPr id="64" name="Google Shape;176;g7c553259d1_0_81">
              <a:extLst>
                <a:ext uri="{FF2B5EF4-FFF2-40B4-BE49-F238E27FC236}">
                  <a16:creationId xmlns="" xmlns:a16="http://schemas.microsoft.com/office/drawing/2014/main" id="{C6FCDB85-C4AB-407C-A1A1-231526CB153D}"/>
                </a:ext>
              </a:extLst>
            </p:cNvPr>
            <p:cNvSpPr/>
            <p:nvPr/>
          </p:nvSpPr>
          <p:spPr>
            <a:xfrm>
              <a:off x="2922064" y="3529315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0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65" name="Google Shape;176;g7c553259d1_0_81">
              <a:extLst>
                <a:ext uri="{FF2B5EF4-FFF2-40B4-BE49-F238E27FC236}">
                  <a16:creationId xmlns="" xmlns:a16="http://schemas.microsoft.com/office/drawing/2014/main" id="{DCC01A34-2B47-48F3-BA00-F7016982BDF9}"/>
                </a:ext>
              </a:extLst>
            </p:cNvPr>
            <p:cNvSpPr/>
            <p:nvPr/>
          </p:nvSpPr>
          <p:spPr>
            <a:xfrm>
              <a:off x="2922064" y="3824590"/>
              <a:ext cx="8821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0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</p:grpSp>
      <p:sp>
        <p:nvSpPr>
          <p:cNvPr id="173" name="Google Shape;173;g7c553259d1_0_81"/>
          <p:cNvSpPr/>
          <p:nvPr/>
        </p:nvSpPr>
        <p:spPr>
          <a:xfrm>
            <a:off x="2319673" y="1565080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2539203" y="1489738"/>
            <a:ext cx="1449187" cy="437541"/>
          </a:xfrm>
          <a:prstGeom prst="rect">
            <a:avLst/>
          </a:prstGeom>
          <a:solidFill>
            <a:srgbClr val="DC7F0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300" b="1" dirty="0" smtClean="0"/>
              <a:t>투자 </a:t>
            </a:r>
            <a:r>
              <a:rPr lang="ko-KR" altLang="en-US" sz="1300" b="1" dirty="0" err="1" smtClean="0"/>
              <a:t>금액순</a:t>
            </a:r>
            <a:endParaRPr lang="ko-KR" altLang="en-US" sz="1300" b="1" dirty="0"/>
          </a:p>
        </p:txBody>
      </p:sp>
      <p:sp>
        <p:nvSpPr>
          <p:cNvPr id="68" name="갈매기형 수장 67"/>
          <p:cNvSpPr/>
          <p:nvPr/>
        </p:nvSpPr>
        <p:spPr>
          <a:xfrm rot="5400000">
            <a:off x="3644967" y="1559202"/>
            <a:ext cx="227031" cy="246185"/>
          </a:xfrm>
          <a:prstGeom prst="chevron">
            <a:avLst>
              <a:gd name="adj" fmla="val 64285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9" name="아래쪽 화살표 98"/>
          <p:cNvSpPr/>
          <p:nvPr/>
        </p:nvSpPr>
        <p:spPr>
          <a:xfrm rot="10160741">
            <a:off x="2996570" y="1942558"/>
            <a:ext cx="315698" cy="161298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01" name="표 10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6785262"/>
              </p:ext>
            </p:extLst>
          </p:nvPr>
        </p:nvGraphicFramePr>
        <p:xfrm>
          <a:off x="121842" y="3791158"/>
          <a:ext cx="5001062" cy="238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00531"/>
                <a:gridCol w="2500531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</a:t>
                      </a:r>
                      <a:r>
                        <a:rPr lang="ko-KR" altLang="en-US" dirty="0" smtClean="0"/>
                        <a:t>차 </a:t>
                      </a:r>
                      <a:r>
                        <a:rPr lang="ko-KR" altLang="en-US" dirty="0" err="1" smtClean="0"/>
                        <a:t>셀렉트</a:t>
                      </a:r>
                      <a:r>
                        <a:rPr lang="ko-KR" altLang="en-US" dirty="0" smtClean="0"/>
                        <a:t> 박스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</a:t>
                      </a:r>
                      <a:r>
                        <a:rPr lang="ko-KR" altLang="en-US" dirty="0" smtClean="0"/>
                        <a:t>차 </a:t>
                      </a:r>
                      <a:r>
                        <a:rPr lang="ko-KR" altLang="en-US" dirty="0" err="1" smtClean="0"/>
                        <a:t>셀렉트박스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*</a:t>
                      </a:r>
                      <a:r>
                        <a:rPr lang="ko-KR" altLang="en-US" sz="1500" dirty="0" smtClean="0"/>
                        <a:t>진행 중 프로젝트</a:t>
                      </a:r>
                      <a:r>
                        <a:rPr lang="en-US" altLang="ko-KR" sz="1500" dirty="0" smtClean="0"/>
                        <a:t>(default)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진행 중 프로젝트</a:t>
                      </a:r>
                      <a:endParaRPr lang="ko-KR" altLang="en-US" sz="15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베스트 프로젝트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조회수순</a:t>
                      </a:r>
                      <a:endParaRPr lang="en-US" altLang="ko-KR" sz="1500" dirty="0" smtClean="0"/>
                    </a:p>
                    <a:p>
                      <a:pPr latinLnBrk="1"/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투</a:t>
                      </a:r>
                      <a:r>
                        <a:rPr lang="ko-KR" altLang="en-US" sz="1500" baseline="0" dirty="0" smtClean="0"/>
                        <a:t>자 </a:t>
                      </a:r>
                      <a:r>
                        <a:rPr lang="ko-KR" altLang="en-US" sz="1500" baseline="0" dirty="0" err="1" smtClean="0"/>
                        <a:t>금액순</a:t>
                      </a:r>
                      <a:endParaRPr lang="ko-KR" altLang="en-US" sz="1500" dirty="0"/>
                    </a:p>
                  </a:txBody>
                  <a:tcPr/>
                </a:tc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다가올 프로젝트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다가올 프로젝트</a:t>
                      </a:r>
                      <a:endParaRPr lang="ko-KR" altLang="en-US" sz="1500" dirty="0"/>
                    </a:p>
                  </a:txBody>
                  <a:tcPr/>
                </a:tc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지나간 프로젝트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종료 프로젝트 전체</a:t>
                      </a:r>
                      <a:endParaRPr lang="en-US" altLang="ko-KR" sz="1500" dirty="0" smtClean="0"/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아깝게 목표 </a:t>
                      </a:r>
                      <a:r>
                        <a:rPr lang="ko-KR" altLang="en-US" sz="1500" dirty="0" err="1" smtClean="0"/>
                        <a:t>미달성된</a:t>
                      </a:r>
                      <a:r>
                        <a:rPr lang="ko-KR" altLang="en-US" sz="1500" dirty="0" smtClean="0"/>
                        <a:t> 프로젝트</a:t>
                      </a:r>
                      <a:endParaRPr lang="ko-KR" altLang="en-US" sz="15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02" name="직사각형 101"/>
          <p:cNvSpPr/>
          <p:nvPr/>
        </p:nvSpPr>
        <p:spPr>
          <a:xfrm>
            <a:off x="2493917" y="3653809"/>
            <a:ext cx="2783530" cy="2660822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12759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그림 3"/>
          <p:cNvPicPr/>
          <p:nvPr/>
        </p:nvPicPr>
        <p:blipFill>
          <a:blip r:embed="rId2"/>
          <a:stretch/>
        </p:blipFill>
        <p:spPr>
          <a:xfrm>
            <a:off x="2160" y="8280"/>
            <a:ext cx="12186720" cy="6857280"/>
          </a:xfrm>
          <a:prstGeom prst="rect">
            <a:avLst/>
          </a:prstGeom>
          <a:ln>
            <a:noFill/>
          </a:ln>
        </p:spPr>
      </p:pic>
      <p:sp>
        <p:nvSpPr>
          <p:cNvPr id="84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맑은 고딕"/>
              </a:rPr>
              <a:t>1. 주제 선정 이유</a:t>
            </a:r>
            <a:endParaRPr lang="en-US" sz="4400" b="0" strike="noStrike" spc="-1">
              <a:latin typeface="Noto Sans CJK JP"/>
            </a:endParaRPr>
          </a:p>
        </p:txBody>
      </p:sp>
      <p:pic>
        <p:nvPicPr>
          <p:cNvPr id="85" name="내용 개체 틀 4"/>
          <p:cNvPicPr/>
          <p:nvPr/>
        </p:nvPicPr>
        <p:blipFill>
          <a:blip r:embed="rId3"/>
          <a:stretch/>
        </p:blipFill>
        <p:spPr>
          <a:xfrm>
            <a:off x="6997320" y="1280160"/>
            <a:ext cx="4356000" cy="2480400"/>
          </a:xfrm>
          <a:prstGeom prst="rect">
            <a:avLst/>
          </a:prstGeom>
          <a:ln>
            <a:noFill/>
          </a:ln>
        </p:spPr>
      </p:pic>
      <p:pic>
        <p:nvPicPr>
          <p:cNvPr id="86" name="그림 5"/>
          <p:cNvPicPr/>
          <p:nvPr/>
        </p:nvPicPr>
        <p:blipFill>
          <a:blip r:embed="rId4"/>
          <a:stretch/>
        </p:blipFill>
        <p:spPr>
          <a:xfrm>
            <a:off x="1634040" y="1556280"/>
            <a:ext cx="3380760" cy="5081040"/>
          </a:xfrm>
          <a:prstGeom prst="rect">
            <a:avLst/>
          </a:prstGeom>
          <a:ln>
            <a:noFill/>
          </a:ln>
        </p:spPr>
      </p:pic>
      <p:pic>
        <p:nvPicPr>
          <p:cNvPr id="87" name="그림 6"/>
          <p:cNvPicPr/>
          <p:nvPr/>
        </p:nvPicPr>
        <p:blipFill>
          <a:blip r:embed="rId5"/>
          <a:stretch/>
        </p:blipFill>
        <p:spPr>
          <a:xfrm>
            <a:off x="5704200" y="3981240"/>
            <a:ext cx="6087600" cy="2656080"/>
          </a:xfrm>
          <a:prstGeom prst="rect">
            <a:avLst/>
          </a:prstGeom>
          <a:ln>
            <a:noFill/>
          </a:ln>
        </p:spPr>
      </p:pic>
      <p:pic>
        <p:nvPicPr>
          <p:cNvPr id="88" name="그림 7"/>
          <p:cNvPicPr/>
          <p:nvPr/>
        </p:nvPicPr>
        <p:blipFill>
          <a:blip r:embed="rId6"/>
          <a:stretch/>
        </p:blipFill>
        <p:spPr>
          <a:xfrm>
            <a:off x="5481360" y="281520"/>
            <a:ext cx="2331360" cy="22381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5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0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2087699620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user_m_ht_projects_list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리스트</a:t>
                      </a: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2610963343"/>
              </p:ext>
            </p:extLst>
          </p:nvPr>
        </p:nvGraphicFramePr>
        <p:xfrm>
          <a:off x="8509686" y="1289958"/>
          <a:ext cx="3532000" cy="523460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985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12546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1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차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셀렉트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박스에 따른 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차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셀렉트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박스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선택한 내용에 맞게 </a:t>
                      </a:r>
                      <a:endParaRPr lang="ko-KR" altLang="en-US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6968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>
                          <a:solidFill>
                            <a:schemeClr val="dk1"/>
                          </a:solidFill>
                        </a:rPr>
                        <a:t>프로젝트 대표 이미지 표시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err="1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500" u="none" strike="noStrike" cap="none" dirty="0">
                          <a:solidFill>
                            <a:schemeClr val="dk1"/>
                          </a:solidFill>
                        </a:rPr>
                        <a:t> 프로젝트 상세 페이지로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이동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 (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모든 페이지 동일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lang="ko-KR" altLang="en-US"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87415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프로젝트 제목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및 달성 투자율 </a:t>
                      </a:r>
                      <a:r>
                        <a:rPr 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표시</a:t>
                      </a:r>
                      <a:endParaRPr lang="ko-KR" sz="1500" u="none" strike="noStrike" cap="none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en-US" sz="1500" u="none" strike="noStrike" cap="none" dirty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 프로젝트 상세 페이지로 </a:t>
                      </a:r>
                      <a:r>
                        <a:rPr 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이동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 (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모든 페이지 동일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61705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72064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62908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89293" y="1272885"/>
            <a:ext cx="8032200" cy="53499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175;g7c553259d1_0_81">
            <a:extLst>
              <a:ext uri="{FF2B5EF4-FFF2-40B4-BE49-F238E27FC236}">
                <a16:creationId xmlns="" xmlns:a16="http://schemas.microsoft.com/office/drawing/2014/main" id="{1ADEA767-5A7B-497B-BB3E-8EAA95D8D4E1}"/>
              </a:ext>
            </a:extLst>
          </p:cNvPr>
          <p:cNvSpPr/>
          <p:nvPr/>
        </p:nvSpPr>
        <p:spPr>
          <a:xfrm>
            <a:off x="2359506" y="1359838"/>
            <a:ext cx="3546150" cy="5164725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="" xmlns:a16="http://schemas.microsoft.com/office/drawing/2014/main" id="{437C5DDF-377A-4B32-9F22-36E5A6640A68}"/>
              </a:ext>
            </a:extLst>
          </p:cNvPr>
          <p:cNvCxnSpPr>
            <a:cxnSpLocks/>
          </p:cNvCxnSpPr>
          <p:nvPr/>
        </p:nvCxnSpPr>
        <p:spPr>
          <a:xfrm>
            <a:off x="4088210" y="1901060"/>
            <a:ext cx="1705427" cy="0"/>
          </a:xfrm>
          <a:prstGeom prst="straightConnector1">
            <a:avLst/>
          </a:prstGeom>
          <a:ln w="28575">
            <a:solidFill>
              <a:srgbClr val="DC7F0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/>
          <p:cNvGrpSpPr/>
          <p:nvPr/>
        </p:nvGrpSpPr>
        <p:grpSpPr>
          <a:xfrm>
            <a:off x="2648306" y="2134398"/>
            <a:ext cx="1352508" cy="1236738"/>
            <a:chOff x="2890266" y="1978252"/>
            <a:chExt cx="2219466" cy="2029488"/>
          </a:xfrm>
        </p:grpSpPr>
        <p:cxnSp>
          <p:nvCxnSpPr>
            <p:cNvPr id="24" name="직선 화살표 연결선 23">
              <a:extLst>
                <a:ext uri="{FF2B5EF4-FFF2-40B4-BE49-F238E27FC236}">
                  <a16:creationId xmlns="" xmlns:a16="http://schemas.microsoft.com/office/drawing/2014/main" id="{B5835ADD-7D32-474C-A3BF-3A3CCD28E2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90266" y="3771809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Google Shape;176;g7c553259d1_0_81">
              <a:extLst>
                <a:ext uri="{FF2B5EF4-FFF2-40B4-BE49-F238E27FC236}">
                  <a16:creationId xmlns="" xmlns:a16="http://schemas.microsoft.com/office/drawing/2014/main" id="{06A0E1D3-7AAF-44E0-905C-7ACC69B6D60E}"/>
                </a:ext>
              </a:extLst>
            </p:cNvPr>
            <p:cNvSpPr/>
            <p:nvPr/>
          </p:nvSpPr>
          <p:spPr>
            <a:xfrm>
              <a:off x="2912540" y="3214990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sz="1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0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26" name="그림 4" descr="실내, 테이블, 앉아있는, 쥐고있는이(가) 표시된 사진&#10;&#10;매우 높은 신뢰도로 생성된 설명">
              <a:extLst>
                <a:ext uri="{FF2B5EF4-FFF2-40B4-BE49-F238E27FC236}">
                  <a16:creationId xmlns="" xmlns:a16="http://schemas.microsoft.com/office/drawing/2014/main" id="{180437EC-2552-4BF4-A389-F1FCAC9712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18982" y="1978252"/>
              <a:ext cx="2190750" cy="1186815"/>
            </a:xfrm>
            <a:prstGeom prst="rect">
              <a:avLst/>
            </a:prstGeom>
          </p:spPr>
        </p:pic>
        <p:sp>
          <p:nvSpPr>
            <p:cNvPr id="27" name="Google Shape;176;g7c553259d1_0_81">
              <a:extLst>
                <a:ext uri="{FF2B5EF4-FFF2-40B4-BE49-F238E27FC236}">
                  <a16:creationId xmlns="" xmlns:a16="http://schemas.microsoft.com/office/drawing/2014/main" id="{C6FCDB85-C4AB-407C-A1A1-231526CB153D}"/>
                </a:ext>
              </a:extLst>
            </p:cNvPr>
            <p:cNvSpPr/>
            <p:nvPr/>
          </p:nvSpPr>
          <p:spPr>
            <a:xfrm>
              <a:off x="2922064" y="3529315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0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28" name="Google Shape;176;g7c553259d1_0_81">
              <a:extLst>
                <a:ext uri="{FF2B5EF4-FFF2-40B4-BE49-F238E27FC236}">
                  <a16:creationId xmlns="" xmlns:a16="http://schemas.microsoft.com/office/drawing/2014/main" id="{DCC01A34-2B47-48F3-BA00-F7016982BDF9}"/>
                </a:ext>
              </a:extLst>
            </p:cNvPr>
            <p:cNvSpPr/>
            <p:nvPr/>
          </p:nvSpPr>
          <p:spPr>
            <a:xfrm>
              <a:off x="2922064" y="3824590"/>
              <a:ext cx="8821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0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4189486" y="2134398"/>
            <a:ext cx="1352508" cy="1236738"/>
            <a:chOff x="2890266" y="1978252"/>
            <a:chExt cx="2219466" cy="2029488"/>
          </a:xfrm>
        </p:grpSpPr>
        <p:cxnSp>
          <p:nvCxnSpPr>
            <p:cNvPr id="37" name="직선 화살표 연결선 36">
              <a:extLst>
                <a:ext uri="{FF2B5EF4-FFF2-40B4-BE49-F238E27FC236}">
                  <a16:creationId xmlns="" xmlns:a16="http://schemas.microsoft.com/office/drawing/2014/main" id="{B5835ADD-7D32-474C-A3BF-3A3CCD28E2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90266" y="3771809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Google Shape;176;g7c553259d1_0_81">
              <a:extLst>
                <a:ext uri="{FF2B5EF4-FFF2-40B4-BE49-F238E27FC236}">
                  <a16:creationId xmlns="" xmlns:a16="http://schemas.microsoft.com/office/drawing/2014/main" id="{06A0E1D3-7AAF-44E0-905C-7ACC69B6D60E}"/>
                </a:ext>
              </a:extLst>
            </p:cNvPr>
            <p:cNvSpPr/>
            <p:nvPr/>
          </p:nvSpPr>
          <p:spPr>
            <a:xfrm>
              <a:off x="2912540" y="3214990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sz="1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0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39" name="그림 4" descr="실내, 테이블, 앉아있는, 쥐고있는이(가) 표시된 사진&#10;&#10;매우 높은 신뢰도로 생성된 설명">
              <a:extLst>
                <a:ext uri="{FF2B5EF4-FFF2-40B4-BE49-F238E27FC236}">
                  <a16:creationId xmlns="" xmlns:a16="http://schemas.microsoft.com/office/drawing/2014/main" id="{180437EC-2552-4BF4-A389-F1FCAC9712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18982" y="1978252"/>
              <a:ext cx="2190750" cy="1186815"/>
            </a:xfrm>
            <a:prstGeom prst="rect">
              <a:avLst/>
            </a:prstGeom>
          </p:spPr>
        </p:pic>
        <p:sp>
          <p:nvSpPr>
            <p:cNvPr id="40" name="Google Shape;176;g7c553259d1_0_81">
              <a:extLst>
                <a:ext uri="{FF2B5EF4-FFF2-40B4-BE49-F238E27FC236}">
                  <a16:creationId xmlns="" xmlns:a16="http://schemas.microsoft.com/office/drawing/2014/main" id="{C6FCDB85-C4AB-407C-A1A1-231526CB153D}"/>
                </a:ext>
              </a:extLst>
            </p:cNvPr>
            <p:cNvSpPr/>
            <p:nvPr/>
          </p:nvSpPr>
          <p:spPr>
            <a:xfrm>
              <a:off x="2922064" y="3529315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0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41" name="Google Shape;176;g7c553259d1_0_81">
              <a:extLst>
                <a:ext uri="{FF2B5EF4-FFF2-40B4-BE49-F238E27FC236}">
                  <a16:creationId xmlns="" xmlns:a16="http://schemas.microsoft.com/office/drawing/2014/main" id="{DCC01A34-2B47-48F3-BA00-F7016982BDF9}"/>
                </a:ext>
              </a:extLst>
            </p:cNvPr>
            <p:cNvSpPr/>
            <p:nvPr/>
          </p:nvSpPr>
          <p:spPr>
            <a:xfrm>
              <a:off x="2922064" y="3824590"/>
              <a:ext cx="8821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0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</p:grpSp>
      <p:grpSp>
        <p:nvGrpSpPr>
          <p:cNvPr id="42" name="그룹 41"/>
          <p:cNvGrpSpPr/>
          <p:nvPr/>
        </p:nvGrpSpPr>
        <p:grpSpPr>
          <a:xfrm>
            <a:off x="2648306" y="3554495"/>
            <a:ext cx="1352508" cy="1236738"/>
            <a:chOff x="2890266" y="1978252"/>
            <a:chExt cx="2219466" cy="2029488"/>
          </a:xfrm>
        </p:grpSpPr>
        <p:cxnSp>
          <p:nvCxnSpPr>
            <p:cNvPr id="43" name="직선 화살표 연결선 42">
              <a:extLst>
                <a:ext uri="{FF2B5EF4-FFF2-40B4-BE49-F238E27FC236}">
                  <a16:creationId xmlns="" xmlns:a16="http://schemas.microsoft.com/office/drawing/2014/main" id="{B5835ADD-7D32-474C-A3BF-3A3CCD28E2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90266" y="3771809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Google Shape;176;g7c553259d1_0_81">
              <a:extLst>
                <a:ext uri="{FF2B5EF4-FFF2-40B4-BE49-F238E27FC236}">
                  <a16:creationId xmlns="" xmlns:a16="http://schemas.microsoft.com/office/drawing/2014/main" id="{06A0E1D3-7AAF-44E0-905C-7ACC69B6D60E}"/>
                </a:ext>
              </a:extLst>
            </p:cNvPr>
            <p:cNvSpPr/>
            <p:nvPr/>
          </p:nvSpPr>
          <p:spPr>
            <a:xfrm>
              <a:off x="2912540" y="3214990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sz="1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0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45" name="그림 4" descr="실내, 테이블, 앉아있는, 쥐고있는이(가) 표시된 사진&#10;&#10;매우 높은 신뢰도로 생성된 설명">
              <a:extLst>
                <a:ext uri="{FF2B5EF4-FFF2-40B4-BE49-F238E27FC236}">
                  <a16:creationId xmlns="" xmlns:a16="http://schemas.microsoft.com/office/drawing/2014/main" id="{180437EC-2552-4BF4-A389-F1FCAC9712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18982" y="1978252"/>
              <a:ext cx="2190750" cy="1186815"/>
            </a:xfrm>
            <a:prstGeom prst="rect">
              <a:avLst/>
            </a:prstGeom>
          </p:spPr>
        </p:pic>
        <p:sp>
          <p:nvSpPr>
            <p:cNvPr id="46" name="Google Shape;176;g7c553259d1_0_81">
              <a:extLst>
                <a:ext uri="{FF2B5EF4-FFF2-40B4-BE49-F238E27FC236}">
                  <a16:creationId xmlns="" xmlns:a16="http://schemas.microsoft.com/office/drawing/2014/main" id="{C6FCDB85-C4AB-407C-A1A1-231526CB153D}"/>
                </a:ext>
              </a:extLst>
            </p:cNvPr>
            <p:cNvSpPr/>
            <p:nvPr/>
          </p:nvSpPr>
          <p:spPr>
            <a:xfrm>
              <a:off x="2922064" y="3529315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0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47" name="Google Shape;176;g7c553259d1_0_81">
              <a:extLst>
                <a:ext uri="{FF2B5EF4-FFF2-40B4-BE49-F238E27FC236}">
                  <a16:creationId xmlns="" xmlns:a16="http://schemas.microsoft.com/office/drawing/2014/main" id="{DCC01A34-2B47-48F3-BA00-F7016982BDF9}"/>
                </a:ext>
              </a:extLst>
            </p:cNvPr>
            <p:cNvSpPr/>
            <p:nvPr/>
          </p:nvSpPr>
          <p:spPr>
            <a:xfrm>
              <a:off x="2922064" y="3824590"/>
              <a:ext cx="8821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0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</p:grpSp>
      <p:grpSp>
        <p:nvGrpSpPr>
          <p:cNvPr id="48" name="그룹 47"/>
          <p:cNvGrpSpPr/>
          <p:nvPr/>
        </p:nvGrpSpPr>
        <p:grpSpPr>
          <a:xfrm>
            <a:off x="4189486" y="3560130"/>
            <a:ext cx="1352508" cy="1236738"/>
            <a:chOff x="2890266" y="1978252"/>
            <a:chExt cx="2219466" cy="2029488"/>
          </a:xfrm>
        </p:grpSpPr>
        <p:cxnSp>
          <p:nvCxnSpPr>
            <p:cNvPr id="49" name="직선 화살표 연결선 48">
              <a:extLst>
                <a:ext uri="{FF2B5EF4-FFF2-40B4-BE49-F238E27FC236}">
                  <a16:creationId xmlns="" xmlns:a16="http://schemas.microsoft.com/office/drawing/2014/main" id="{B5835ADD-7D32-474C-A3BF-3A3CCD28E2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90266" y="3771809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Google Shape;176;g7c553259d1_0_81">
              <a:extLst>
                <a:ext uri="{FF2B5EF4-FFF2-40B4-BE49-F238E27FC236}">
                  <a16:creationId xmlns="" xmlns:a16="http://schemas.microsoft.com/office/drawing/2014/main" id="{06A0E1D3-7AAF-44E0-905C-7ACC69B6D60E}"/>
                </a:ext>
              </a:extLst>
            </p:cNvPr>
            <p:cNvSpPr/>
            <p:nvPr/>
          </p:nvSpPr>
          <p:spPr>
            <a:xfrm>
              <a:off x="2912540" y="3214990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sz="1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0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51" name="그림 4" descr="실내, 테이블, 앉아있는, 쥐고있는이(가) 표시된 사진&#10;&#10;매우 높은 신뢰도로 생성된 설명">
              <a:extLst>
                <a:ext uri="{FF2B5EF4-FFF2-40B4-BE49-F238E27FC236}">
                  <a16:creationId xmlns="" xmlns:a16="http://schemas.microsoft.com/office/drawing/2014/main" id="{180437EC-2552-4BF4-A389-F1FCAC9712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18982" y="1978252"/>
              <a:ext cx="2190750" cy="1186815"/>
            </a:xfrm>
            <a:prstGeom prst="rect">
              <a:avLst/>
            </a:prstGeom>
          </p:spPr>
        </p:pic>
        <p:sp>
          <p:nvSpPr>
            <p:cNvPr id="52" name="Google Shape;176;g7c553259d1_0_81">
              <a:extLst>
                <a:ext uri="{FF2B5EF4-FFF2-40B4-BE49-F238E27FC236}">
                  <a16:creationId xmlns="" xmlns:a16="http://schemas.microsoft.com/office/drawing/2014/main" id="{C6FCDB85-C4AB-407C-A1A1-231526CB153D}"/>
                </a:ext>
              </a:extLst>
            </p:cNvPr>
            <p:cNvSpPr/>
            <p:nvPr/>
          </p:nvSpPr>
          <p:spPr>
            <a:xfrm>
              <a:off x="2922064" y="3529315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0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53" name="Google Shape;176;g7c553259d1_0_81">
              <a:extLst>
                <a:ext uri="{FF2B5EF4-FFF2-40B4-BE49-F238E27FC236}">
                  <a16:creationId xmlns="" xmlns:a16="http://schemas.microsoft.com/office/drawing/2014/main" id="{DCC01A34-2B47-48F3-BA00-F7016982BDF9}"/>
                </a:ext>
              </a:extLst>
            </p:cNvPr>
            <p:cNvSpPr/>
            <p:nvPr/>
          </p:nvSpPr>
          <p:spPr>
            <a:xfrm>
              <a:off x="2922064" y="3824590"/>
              <a:ext cx="8821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0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</p:grpSp>
      <p:grpSp>
        <p:nvGrpSpPr>
          <p:cNvPr id="54" name="그룹 53"/>
          <p:cNvGrpSpPr/>
          <p:nvPr/>
        </p:nvGrpSpPr>
        <p:grpSpPr>
          <a:xfrm>
            <a:off x="2648306" y="4942020"/>
            <a:ext cx="1352508" cy="1236738"/>
            <a:chOff x="2890266" y="1978252"/>
            <a:chExt cx="2219466" cy="2029488"/>
          </a:xfrm>
        </p:grpSpPr>
        <p:cxnSp>
          <p:nvCxnSpPr>
            <p:cNvPr id="55" name="직선 화살표 연결선 54">
              <a:extLst>
                <a:ext uri="{FF2B5EF4-FFF2-40B4-BE49-F238E27FC236}">
                  <a16:creationId xmlns="" xmlns:a16="http://schemas.microsoft.com/office/drawing/2014/main" id="{B5835ADD-7D32-474C-A3BF-3A3CCD28E2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90266" y="3771809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Google Shape;176;g7c553259d1_0_81">
              <a:extLst>
                <a:ext uri="{FF2B5EF4-FFF2-40B4-BE49-F238E27FC236}">
                  <a16:creationId xmlns="" xmlns:a16="http://schemas.microsoft.com/office/drawing/2014/main" id="{06A0E1D3-7AAF-44E0-905C-7ACC69B6D60E}"/>
                </a:ext>
              </a:extLst>
            </p:cNvPr>
            <p:cNvSpPr/>
            <p:nvPr/>
          </p:nvSpPr>
          <p:spPr>
            <a:xfrm>
              <a:off x="2912540" y="3214990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sz="1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0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57" name="그림 4" descr="실내, 테이블, 앉아있는, 쥐고있는이(가) 표시된 사진&#10;&#10;매우 높은 신뢰도로 생성된 설명">
              <a:extLst>
                <a:ext uri="{FF2B5EF4-FFF2-40B4-BE49-F238E27FC236}">
                  <a16:creationId xmlns="" xmlns:a16="http://schemas.microsoft.com/office/drawing/2014/main" id="{180437EC-2552-4BF4-A389-F1FCAC9712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18982" y="1978252"/>
              <a:ext cx="2190750" cy="1186815"/>
            </a:xfrm>
            <a:prstGeom prst="rect">
              <a:avLst/>
            </a:prstGeom>
          </p:spPr>
        </p:pic>
        <p:sp>
          <p:nvSpPr>
            <p:cNvPr id="58" name="Google Shape;176;g7c553259d1_0_81">
              <a:extLst>
                <a:ext uri="{FF2B5EF4-FFF2-40B4-BE49-F238E27FC236}">
                  <a16:creationId xmlns="" xmlns:a16="http://schemas.microsoft.com/office/drawing/2014/main" id="{C6FCDB85-C4AB-407C-A1A1-231526CB153D}"/>
                </a:ext>
              </a:extLst>
            </p:cNvPr>
            <p:cNvSpPr/>
            <p:nvPr/>
          </p:nvSpPr>
          <p:spPr>
            <a:xfrm>
              <a:off x="2922064" y="3529315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0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59" name="Google Shape;176;g7c553259d1_0_81">
              <a:extLst>
                <a:ext uri="{FF2B5EF4-FFF2-40B4-BE49-F238E27FC236}">
                  <a16:creationId xmlns="" xmlns:a16="http://schemas.microsoft.com/office/drawing/2014/main" id="{DCC01A34-2B47-48F3-BA00-F7016982BDF9}"/>
                </a:ext>
              </a:extLst>
            </p:cNvPr>
            <p:cNvSpPr/>
            <p:nvPr/>
          </p:nvSpPr>
          <p:spPr>
            <a:xfrm>
              <a:off x="2922064" y="3824590"/>
              <a:ext cx="8821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0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</p:grpSp>
      <p:grpSp>
        <p:nvGrpSpPr>
          <p:cNvPr id="60" name="그룹 59"/>
          <p:cNvGrpSpPr/>
          <p:nvPr/>
        </p:nvGrpSpPr>
        <p:grpSpPr>
          <a:xfrm>
            <a:off x="4189486" y="4942020"/>
            <a:ext cx="1352508" cy="1236738"/>
            <a:chOff x="2890266" y="1978252"/>
            <a:chExt cx="2219466" cy="2029488"/>
          </a:xfrm>
        </p:grpSpPr>
        <p:cxnSp>
          <p:nvCxnSpPr>
            <p:cNvPr id="61" name="직선 화살표 연결선 60">
              <a:extLst>
                <a:ext uri="{FF2B5EF4-FFF2-40B4-BE49-F238E27FC236}">
                  <a16:creationId xmlns="" xmlns:a16="http://schemas.microsoft.com/office/drawing/2014/main" id="{B5835ADD-7D32-474C-A3BF-3A3CCD28E2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90266" y="3771809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Google Shape;176;g7c553259d1_0_81">
              <a:extLst>
                <a:ext uri="{FF2B5EF4-FFF2-40B4-BE49-F238E27FC236}">
                  <a16:creationId xmlns="" xmlns:a16="http://schemas.microsoft.com/office/drawing/2014/main" id="{06A0E1D3-7AAF-44E0-905C-7ACC69B6D60E}"/>
                </a:ext>
              </a:extLst>
            </p:cNvPr>
            <p:cNvSpPr/>
            <p:nvPr/>
          </p:nvSpPr>
          <p:spPr>
            <a:xfrm>
              <a:off x="2912540" y="3214990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sz="1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0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63" name="그림 4" descr="실내, 테이블, 앉아있는, 쥐고있는이(가) 표시된 사진&#10;&#10;매우 높은 신뢰도로 생성된 설명">
              <a:extLst>
                <a:ext uri="{FF2B5EF4-FFF2-40B4-BE49-F238E27FC236}">
                  <a16:creationId xmlns="" xmlns:a16="http://schemas.microsoft.com/office/drawing/2014/main" id="{180437EC-2552-4BF4-A389-F1FCAC9712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18982" y="1978252"/>
              <a:ext cx="2190750" cy="1186815"/>
            </a:xfrm>
            <a:prstGeom prst="rect">
              <a:avLst/>
            </a:prstGeom>
          </p:spPr>
        </p:pic>
        <p:sp>
          <p:nvSpPr>
            <p:cNvPr id="64" name="Google Shape;176;g7c553259d1_0_81">
              <a:extLst>
                <a:ext uri="{FF2B5EF4-FFF2-40B4-BE49-F238E27FC236}">
                  <a16:creationId xmlns="" xmlns:a16="http://schemas.microsoft.com/office/drawing/2014/main" id="{C6FCDB85-C4AB-407C-A1A1-231526CB153D}"/>
                </a:ext>
              </a:extLst>
            </p:cNvPr>
            <p:cNvSpPr/>
            <p:nvPr/>
          </p:nvSpPr>
          <p:spPr>
            <a:xfrm>
              <a:off x="2922064" y="3529315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0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65" name="Google Shape;176;g7c553259d1_0_81">
              <a:extLst>
                <a:ext uri="{FF2B5EF4-FFF2-40B4-BE49-F238E27FC236}">
                  <a16:creationId xmlns="" xmlns:a16="http://schemas.microsoft.com/office/drawing/2014/main" id="{DCC01A34-2B47-48F3-BA00-F7016982BDF9}"/>
                </a:ext>
              </a:extLst>
            </p:cNvPr>
            <p:cNvSpPr/>
            <p:nvPr/>
          </p:nvSpPr>
          <p:spPr>
            <a:xfrm>
              <a:off x="2922064" y="3824590"/>
              <a:ext cx="8821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0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</p:grpSp>
      <p:sp>
        <p:nvSpPr>
          <p:cNvPr id="67" name="직사각형 66"/>
          <p:cNvSpPr/>
          <p:nvPr/>
        </p:nvSpPr>
        <p:spPr>
          <a:xfrm>
            <a:off x="2539203" y="1489738"/>
            <a:ext cx="1449187" cy="437541"/>
          </a:xfrm>
          <a:prstGeom prst="rect">
            <a:avLst/>
          </a:prstGeom>
          <a:solidFill>
            <a:srgbClr val="DC7F0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300" b="1" dirty="0" smtClean="0"/>
              <a:t>투자 </a:t>
            </a:r>
            <a:r>
              <a:rPr lang="ko-KR" altLang="en-US" sz="1300" b="1" dirty="0" err="1" smtClean="0"/>
              <a:t>금액순</a:t>
            </a:r>
            <a:endParaRPr lang="ko-KR" altLang="en-US" sz="1300" b="1" dirty="0"/>
          </a:p>
        </p:txBody>
      </p:sp>
      <p:sp>
        <p:nvSpPr>
          <p:cNvPr id="68" name="갈매기형 수장 67"/>
          <p:cNvSpPr/>
          <p:nvPr/>
        </p:nvSpPr>
        <p:spPr>
          <a:xfrm rot="5400000">
            <a:off x="3644967" y="1559202"/>
            <a:ext cx="227031" cy="246185"/>
          </a:xfrm>
          <a:prstGeom prst="chevron">
            <a:avLst>
              <a:gd name="adj" fmla="val 64285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993" y="787398"/>
            <a:ext cx="3457175" cy="59442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893509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327252660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user_w_ht_projects_detail</a:t>
                      </a: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프로젝트 상세 페이지</a:t>
                      </a:r>
                      <a:r>
                        <a:rPr lang="en-US" altLang="ko-KR" sz="1500" b="0" u="none" strike="noStrike" cap="none" dirty="0">
                          <a:solidFill>
                            <a:schemeClr val="dk1"/>
                          </a:solidFill>
                        </a:rPr>
                        <a:t>(1)</a:t>
                      </a:r>
                      <a:endParaRPr lang="ko-KR" altLang="en-US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4165871581"/>
              </p:ext>
            </p:extLst>
          </p:nvPr>
        </p:nvGraphicFramePr>
        <p:xfrm>
          <a:off x="8509686" y="1289960"/>
          <a:ext cx="3532000" cy="512498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4412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67251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현재 </a:t>
                      </a: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펀딩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 받은 금액 표시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투자율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바와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투자율 함께 표시함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73292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프로젝트 작성할 때 입력한 프로젝트의 고유 주소 표시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해당 주소 페이지로 이동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75486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관심 프로젝트로 등록하는 버튼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3285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프로젝트 신고하기 버튼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신고하기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팝업창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호출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622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투자하기 버튼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투자 결재 창으로 이동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54323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86204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157954" y="1271965"/>
            <a:ext cx="8032200" cy="5349900"/>
            <a:chOff x="157954" y="1271965"/>
            <a:chExt cx="8032200" cy="5349900"/>
          </a:xfrm>
        </p:grpSpPr>
        <p:cxnSp>
          <p:nvCxnSpPr>
            <p:cNvPr id="27" name="직선 화살표 연결선 26">
              <a:extLst>
                <a:ext uri="{FF2B5EF4-FFF2-40B4-BE49-F238E27FC236}">
                  <a16:creationId xmlns="" xmlns:a16="http://schemas.microsoft.com/office/drawing/2014/main" id="{B5835ADD-7D32-474C-A3BF-3A3CCD28E2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55794" y="3683575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Google Shape;176;g7c553259d1_0_81">
              <a:extLst>
                <a:ext uri="{FF2B5EF4-FFF2-40B4-BE49-F238E27FC236}">
                  <a16:creationId xmlns="" xmlns:a16="http://schemas.microsoft.com/office/drawing/2014/main" id="{DCC01A34-2B47-48F3-BA00-F7016982BDF9}"/>
                </a:ext>
              </a:extLst>
            </p:cNvPr>
            <p:cNvSpPr/>
            <p:nvPr/>
          </p:nvSpPr>
          <p:spPr>
            <a:xfrm>
              <a:off x="4687592" y="3736356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32" name="Google Shape;176;g7c553259d1_0_81">
              <a:extLst>
                <a:ext uri="{FF2B5EF4-FFF2-40B4-BE49-F238E27FC236}">
                  <a16:creationId xmlns="" xmlns:a16="http://schemas.microsoft.com/office/drawing/2014/main" id="{AD2C95EC-582D-4DE5-A38F-F4D321E2655F}"/>
                </a:ext>
              </a:extLst>
            </p:cNvPr>
            <p:cNvSpPr/>
            <p:nvPr/>
          </p:nvSpPr>
          <p:spPr>
            <a:xfrm>
              <a:off x="3505422" y="6142069"/>
              <a:ext cx="1650966" cy="27840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500"/>
              </a:pPr>
              <a:r>
                <a:rPr lang="ko-KR" altLang="en-US" sz="1300" b="0" i="0" u="none" strike="noStrike" cap="none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관심 프로젝트 등록</a:t>
              </a:r>
              <a:endParaRPr lang="ko-KR" sz="13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34" name="Google Shape;176;g7c553259d1_0_81">
              <a:extLst>
                <a:ext uri="{FF2B5EF4-FFF2-40B4-BE49-F238E27FC236}">
                  <a16:creationId xmlns="" xmlns:a16="http://schemas.microsoft.com/office/drawing/2014/main" id="{AD2C95EC-582D-4DE5-A38F-F4D321E2655F}"/>
                </a:ext>
              </a:extLst>
            </p:cNvPr>
            <p:cNvSpPr/>
            <p:nvPr/>
          </p:nvSpPr>
          <p:spPr>
            <a:xfrm>
              <a:off x="5236528" y="6142069"/>
              <a:ext cx="1650966" cy="27840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500"/>
              </a:pPr>
              <a:r>
                <a:rPr lang="ko-KR" altLang="en-US" sz="1300" b="0" i="0" u="none" strike="noStrike" cap="none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프로젝트 신고 하기</a:t>
              </a:r>
              <a:endParaRPr lang="ko-KR" sz="13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grpSp>
          <p:nvGrpSpPr>
            <p:cNvPr id="2" name="그룹 1"/>
            <p:cNvGrpSpPr/>
            <p:nvPr/>
          </p:nvGrpSpPr>
          <p:grpSpPr>
            <a:xfrm>
              <a:off x="157954" y="1271965"/>
              <a:ext cx="8032200" cy="5349900"/>
              <a:chOff x="157954" y="1271965"/>
              <a:chExt cx="8032200" cy="5349900"/>
            </a:xfrm>
          </p:grpSpPr>
          <p:grpSp>
            <p:nvGrpSpPr>
              <p:cNvPr id="3" name="그룹 2">
                <a:extLst>
                  <a:ext uri="{FF2B5EF4-FFF2-40B4-BE49-F238E27FC236}">
                    <a16:creationId xmlns="" xmlns:a16="http://schemas.microsoft.com/office/drawing/2014/main" id="{F3572F5E-6487-43A0-AA1A-2EF5BBB223CA}"/>
                  </a:ext>
                </a:extLst>
              </p:cNvPr>
              <p:cNvGrpSpPr/>
              <p:nvPr/>
            </p:nvGrpSpPr>
            <p:grpSpPr>
              <a:xfrm>
                <a:off x="157954" y="1271965"/>
                <a:ext cx="8032200" cy="5349900"/>
                <a:chOff x="157954" y="1271965"/>
                <a:chExt cx="8032200" cy="5349900"/>
              </a:xfrm>
            </p:grpSpPr>
            <p:sp>
              <p:nvSpPr>
                <p:cNvPr id="168" name="Google Shape;168;g7c553259d1_0_81"/>
                <p:cNvSpPr/>
                <p:nvPr/>
              </p:nvSpPr>
              <p:spPr>
                <a:xfrm>
                  <a:off x="157954" y="1271965"/>
                  <a:ext cx="8032200" cy="5349900"/>
                </a:xfrm>
                <a:prstGeom prst="rect">
                  <a:avLst/>
                </a:prstGeom>
                <a:noFill/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500"/>
                    <a:buFont typeface="Arial"/>
                    <a:buNone/>
                  </a:pPr>
                  <a:endParaRPr sz="1500" b="0" i="0" u="none" strike="noStrike" cap="none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175" name="Google Shape;175;g7c553259d1_0_81"/>
                <p:cNvSpPr/>
                <p:nvPr/>
              </p:nvSpPr>
              <p:spPr>
                <a:xfrm>
                  <a:off x="1308510" y="1564876"/>
                  <a:ext cx="3077419" cy="2390944"/>
                </a:xfrm>
                <a:prstGeom prst="rect">
                  <a:avLst/>
                </a:prstGeom>
                <a:noFill/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sz="15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 프로젝트 대표 이미지</a:t>
                  </a:r>
                </a:p>
              </p:txBody>
            </p:sp>
            <p:sp>
              <p:nvSpPr>
                <p:cNvPr id="176" name="Google Shape;176;g7c553259d1_0_81"/>
                <p:cNvSpPr/>
                <p:nvPr/>
              </p:nvSpPr>
              <p:spPr>
                <a:xfrm>
                  <a:off x="4655794" y="1562743"/>
                  <a:ext cx="2231700" cy="278400"/>
                </a:xfrm>
                <a:prstGeom prst="rect">
                  <a:avLst/>
                </a:prstGeom>
                <a:noFill/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SzPts val="1500"/>
                  </a:pPr>
                  <a:r>
                    <a:rPr lang="ko-KR" sz="15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프로젝트 이름</a:t>
                  </a:r>
                  <a:endParaRPr lang="ko-KR" sz="15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endParaRPr>
                </a:p>
              </p:txBody>
            </p:sp>
            <p:sp>
              <p:nvSpPr>
                <p:cNvPr id="21" name="Google Shape;176;g7c553259d1_0_81">
                  <a:extLst>
                    <a:ext uri="{FF2B5EF4-FFF2-40B4-BE49-F238E27FC236}">
                      <a16:creationId xmlns="" xmlns:a16="http://schemas.microsoft.com/office/drawing/2014/main" id="{B30BE16B-8D65-4384-B0DA-A50D09A577B8}"/>
                    </a:ext>
                  </a:extLst>
                </p:cNvPr>
                <p:cNvSpPr/>
                <p:nvPr/>
              </p:nvSpPr>
              <p:spPr>
                <a:xfrm>
                  <a:off x="4655794" y="1999445"/>
                  <a:ext cx="2231700" cy="278400"/>
                </a:xfrm>
                <a:prstGeom prst="rect">
                  <a:avLst/>
                </a:prstGeom>
                <a:noFill/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500"/>
                    <a:buFont typeface="Arial"/>
                    <a:buNone/>
                  </a:pPr>
                  <a:r>
                    <a:rPr lang="ko-KR" altLang="en-US" sz="15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업체명</a:t>
                  </a:r>
                  <a:endParaRPr sz="15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2" name="Google Shape;176;g7c553259d1_0_81">
                  <a:extLst>
                    <a:ext uri="{FF2B5EF4-FFF2-40B4-BE49-F238E27FC236}">
                      <a16:creationId xmlns="" xmlns:a16="http://schemas.microsoft.com/office/drawing/2014/main" id="{700B75C6-9A07-40F2-AB91-29E7A8F8E421}"/>
                    </a:ext>
                  </a:extLst>
                </p:cNvPr>
                <p:cNvSpPr/>
                <p:nvPr/>
              </p:nvSpPr>
              <p:spPr>
                <a:xfrm>
                  <a:off x="4655794" y="2436147"/>
                  <a:ext cx="2231700" cy="278400"/>
                </a:xfrm>
                <a:prstGeom prst="rect">
                  <a:avLst/>
                </a:prstGeom>
                <a:noFill/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SzPts val="1500"/>
                    <a:buFont typeface="Arial"/>
                  </a:pPr>
                  <a:r>
                    <a:rPr lang="ko-KR" sz="1500" dirty="0" err="1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펀딩</a:t>
                  </a:r>
                  <a:r>
                    <a:rPr lang="ko-KR" sz="15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 받을 목표 금액</a:t>
                  </a:r>
                  <a:endParaRPr lang="ko-KR" sz="1500" dirty="0">
                    <a:solidFill>
                      <a:schemeClr val="dk1"/>
                    </a:solidFill>
                    <a:latin typeface="Malgun Gothic"/>
                    <a:ea typeface="Malgun Gothic"/>
                  </a:endParaRPr>
                </a:p>
              </p:txBody>
            </p:sp>
            <p:sp>
              <p:nvSpPr>
                <p:cNvPr id="23" name="Google Shape;176;g7c553259d1_0_81">
                  <a:extLst>
                    <a:ext uri="{FF2B5EF4-FFF2-40B4-BE49-F238E27FC236}">
                      <a16:creationId xmlns="" xmlns:a16="http://schemas.microsoft.com/office/drawing/2014/main" id="{DD89504F-3007-448C-A6FE-19B35B2D37DF}"/>
                    </a:ext>
                  </a:extLst>
                </p:cNvPr>
                <p:cNvSpPr/>
                <p:nvPr/>
              </p:nvSpPr>
              <p:spPr>
                <a:xfrm>
                  <a:off x="4655794" y="2872848"/>
                  <a:ext cx="2231700" cy="278400"/>
                </a:xfrm>
                <a:prstGeom prst="rect">
                  <a:avLst/>
                </a:prstGeom>
                <a:noFill/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SzPts val="1500"/>
                  </a:pPr>
                  <a:r>
                    <a:rPr lang="ko-KR" altLang="en-US" sz="15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프로젝트 진행 기간</a:t>
                  </a:r>
                  <a:endParaRPr sz="15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4" name="Google Shape;176;g7c553259d1_0_81">
                  <a:extLst>
                    <a:ext uri="{FF2B5EF4-FFF2-40B4-BE49-F238E27FC236}">
                      <a16:creationId xmlns="" xmlns:a16="http://schemas.microsoft.com/office/drawing/2014/main" id="{1678392C-86C9-4C7B-8253-883D70B64401}"/>
                    </a:ext>
                  </a:extLst>
                </p:cNvPr>
                <p:cNvSpPr/>
                <p:nvPr/>
              </p:nvSpPr>
              <p:spPr>
                <a:xfrm>
                  <a:off x="4655794" y="3309550"/>
                  <a:ext cx="2231700" cy="278400"/>
                </a:xfrm>
                <a:prstGeom prst="rect">
                  <a:avLst/>
                </a:prstGeom>
                <a:noFill/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SzPts val="1500"/>
                  </a:pPr>
                  <a:r>
                    <a:rPr lang="ko-KR" sz="15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현재 </a:t>
                  </a:r>
                  <a:r>
                    <a:rPr lang="ko-KR" altLang="en-US" sz="1500" dirty="0" err="1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펀딩</a:t>
                  </a:r>
                  <a:r>
                    <a:rPr lang="ko-KR" altLang="en-US" sz="15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 받은</a:t>
                  </a:r>
                  <a:r>
                    <a:rPr lang="ko-KR" sz="15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 금액</a:t>
                  </a:r>
                  <a:endParaRPr sz="15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5" name="Google Shape;176;g7c553259d1_0_81">
                  <a:extLst>
                    <a:ext uri="{FF2B5EF4-FFF2-40B4-BE49-F238E27FC236}">
                      <a16:creationId xmlns="" xmlns:a16="http://schemas.microsoft.com/office/drawing/2014/main" id="{CE6D0F43-8CE7-4454-9E3B-7AA022C3B35D}"/>
                    </a:ext>
                  </a:extLst>
                </p:cNvPr>
                <p:cNvSpPr/>
                <p:nvPr/>
              </p:nvSpPr>
              <p:spPr>
                <a:xfrm>
                  <a:off x="4655794" y="3964463"/>
                  <a:ext cx="2231700" cy="278400"/>
                </a:xfrm>
                <a:prstGeom prst="rect">
                  <a:avLst/>
                </a:prstGeom>
                <a:noFill/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SzPts val="1500"/>
                  </a:pPr>
                  <a:r>
                    <a:rPr lang="ko-KR" sz="15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프로젝트 고유 주소</a:t>
                  </a:r>
                  <a:endParaRPr sz="15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6" name="Google Shape;176;g7c553259d1_0_81">
                  <a:extLst>
                    <a:ext uri="{FF2B5EF4-FFF2-40B4-BE49-F238E27FC236}">
                      <a16:creationId xmlns="" xmlns:a16="http://schemas.microsoft.com/office/drawing/2014/main" id="{8B9D43A3-D080-4785-B76B-4DD9477341D6}"/>
                    </a:ext>
                  </a:extLst>
                </p:cNvPr>
                <p:cNvSpPr/>
                <p:nvPr/>
              </p:nvSpPr>
              <p:spPr>
                <a:xfrm>
                  <a:off x="4655794" y="4401164"/>
                  <a:ext cx="2231700" cy="278400"/>
                </a:xfrm>
                <a:prstGeom prst="rect">
                  <a:avLst/>
                </a:prstGeom>
                <a:noFill/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SzPts val="1500"/>
                  </a:pPr>
                  <a:r>
                    <a:rPr lang="ko-KR" sz="15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프로젝트 키워드</a:t>
                  </a:r>
                  <a:endParaRPr sz="15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9" name="Google Shape;176;g7c553259d1_0_81">
                  <a:extLst>
                    <a:ext uri="{FF2B5EF4-FFF2-40B4-BE49-F238E27FC236}">
                      <a16:creationId xmlns="" xmlns:a16="http://schemas.microsoft.com/office/drawing/2014/main" id="{F899F5BB-2CA2-49B1-8BC6-DD4D5BBC5954}"/>
                    </a:ext>
                  </a:extLst>
                </p:cNvPr>
                <p:cNvSpPr/>
                <p:nvPr/>
              </p:nvSpPr>
              <p:spPr>
                <a:xfrm>
                  <a:off x="4655794" y="4837866"/>
                  <a:ext cx="2231700" cy="278400"/>
                </a:xfrm>
                <a:prstGeom prst="rect">
                  <a:avLst/>
                </a:prstGeom>
                <a:noFill/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SzPts val="1500"/>
                  </a:pPr>
                  <a:r>
                    <a:rPr lang="ko-KR" altLang="en-US" sz="15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프로젝트 카테고리</a:t>
                  </a:r>
                  <a:endParaRPr sz="15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30" name="Google Shape;176;g7c553259d1_0_81">
                  <a:extLst>
                    <a:ext uri="{FF2B5EF4-FFF2-40B4-BE49-F238E27FC236}">
                      <a16:creationId xmlns="" xmlns:a16="http://schemas.microsoft.com/office/drawing/2014/main" id="{67F6FB9B-C1D8-4622-99B3-F40F5ECC13C5}"/>
                    </a:ext>
                  </a:extLst>
                </p:cNvPr>
                <p:cNvSpPr/>
                <p:nvPr/>
              </p:nvSpPr>
              <p:spPr>
                <a:xfrm>
                  <a:off x="4655794" y="5274568"/>
                  <a:ext cx="2231700" cy="278400"/>
                </a:xfrm>
                <a:prstGeom prst="rect">
                  <a:avLst/>
                </a:prstGeom>
                <a:noFill/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SzPts val="1500"/>
                  </a:pPr>
                  <a:r>
                    <a:rPr lang="ko-KR" sz="1500" dirty="0" err="1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문의</a:t>
                  </a:r>
                  <a:r>
                    <a:rPr lang="ko-KR" sz="15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 </a:t>
                  </a:r>
                  <a:r>
                    <a:rPr lang="ko-KR" sz="1500" dirty="0" err="1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가능</a:t>
                  </a:r>
                  <a:r>
                    <a:rPr lang="ko-KR" sz="150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 번호</a:t>
                  </a:r>
                  <a:endParaRPr lang="ko-KR" sz="15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endParaRPr>
                </a:p>
              </p:txBody>
            </p:sp>
            <p:sp>
              <p:nvSpPr>
                <p:cNvPr id="31" name="Google Shape;176;g7c553259d1_0_81">
                  <a:extLst>
                    <a:ext uri="{FF2B5EF4-FFF2-40B4-BE49-F238E27FC236}">
                      <a16:creationId xmlns="" xmlns:a16="http://schemas.microsoft.com/office/drawing/2014/main" id="{AD2C95EC-582D-4DE5-A38F-F4D321E2655F}"/>
                    </a:ext>
                  </a:extLst>
                </p:cNvPr>
                <p:cNvSpPr/>
                <p:nvPr/>
              </p:nvSpPr>
              <p:spPr>
                <a:xfrm>
                  <a:off x="4655794" y="5711269"/>
                  <a:ext cx="2231700" cy="278400"/>
                </a:xfrm>
                <a:prstGeom prst="rect">
                  <a:avLst/>
                </a:prstGeom>
                <a:noFill/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SzPts val="1500"/>
                  </a:pPr>
                  <a:r>
                    <a:rPr lang="ko-KR" sz="15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사업자 등록 </a:t>
                  </a:r>
                  <a:r>
                    <a:rPr lang="ko-KR" altLang="en-US" sz="15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번호</a:t>
                  </a:r>
                  <a:endParaRPr lang="ko-KR" sz="15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endParaRPr>
                </a:p>
              </p:txBody>
            </p:sp>
          </p:grpSp>
          <p:sp>
            <p:nvSpPr>
              <p:cNvPr id="196" name="Google Shape;196;g7c553259d1_0_81"/>
              <p:cNvSpPr/>
              <p:nvPr/>
            </p:nvSpPr>
            <p:spPr>
              <a:xfrm>
                <a:off x="3275459" y="6118969"/>
                <a:ext cx="302700" cy="3246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lang="ko-KR" sz="1800" b="1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3</a:t>
                </a:r>
                <a:endParaRPr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07" name="Google Shape;207;g7c553259d1_0_81"/>
              <p:cNvSpPr/>
              <p:nvPr/>
            </p:nvSpPr>
            <p:spPr>
              <a:xfrm>
                <a:off x="5085178" y="6118969"/>
                <a:ext cx="302700" cy="3246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lang="ko-KR" sz="1800" b="1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4</a:t>
                </a:r>
                <a:endParaRPr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174" name="Google Shape;174;g7c553259d1_0_81"/>
            <p:cNvSpPr/>
            <p:nvPr/>
          </p:nvSpPr>
          <p:spPr>
            <a:xfrm>
              <a:off x="4421316" y="3962145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</a:t>
              </a:r>
              <a:endParaRPr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5" name="Google Shape;170;g7c553259d1_0_81"/>
            <p:cNvSpPr/>
            <p:nvPr/>
          </p:nvSpPr>
          <p:spPr>
            <a:xfrm>
              <a:off x="2155723" y="4104645"/>
              <a:ext cx="1503300" cy="4038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altLang="en-US" sz="1800" b="0" i="0" u="none" strike="noStrike" cap="none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투자하기</a:t>
              </a:r>
              <a:endParaRPr sz="18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8" name="Google Shape;208;g7c553259d1_0_81"/>
            <p:cNvSpPr/>
            <p:nvPr/>
          </p:nvSpPr>
          <p:spPr>
            <a:xfrm>
              <a:off x="2004373" y="4144245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5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73" name="Google Shape;173;g7c553259d1_0_81"/>
            <p:cNvSpPr/>
            <p:nvPr/>
          </p:nvSpPr>
          <p:spPr>
            <a:xfrm>
              <a:off x="4421316" y="3291766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</a:t>
              </a:r>
              <a:endParaRPr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666" y="191753"/>
            <a:ext cx="4048125" cy="6524625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143623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3506934777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user_w_ht_projects_detail</a:t>
                      </a: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프로젝트 상세 페이지</a:t>
                      </a:r>
                      <a:r>
                        <a:rPr lang="en-US" altLang="ko-KR" sz="1500" b="0" u="none" strike="noStrike" cap="none" dirty="0">
                          <a:solidFill>
                            <a:schemeClr val="dk1"/>
                          </a:solidFill>
                        </a:rPr>
                        <a:t>(1)</a:t>
                      </a:r>
                      <a:endParaRPr lang="ko-KR" altLang="en-US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2929834381"/>
              </p:ext>
            </p:extLst>
          </p:nvPr>
        </p:nvGraphicFramePr>
        <p:xfrm>
          <a:off x="8509686" y="1289960"/>
          <a:ext cx="3532000" cy="512498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4412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67251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현재 </a:t>
                      </a: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펀딩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 받은 금액 표시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투자율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바와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투자율 함께 표시함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73292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프로젝트 작성할 때 입력한 프로젝트의 고유 주소 표시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해당 주소 페이지로 이동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75486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관심 프로젝트로 등록하는 버튼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3285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프로젝트 신고하기 버튼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신고하기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팝업창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호출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622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투자하기 버튼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투자 결재 창으로 이동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54323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86204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grpSp>
        <p:nvGrpSpPr>
          <p:cNvPr id="4" name="그룹 3"/>
          <p:cNvGrpSpPr/>
          <p:nvPr/>
        </p:nvGrpSpPr>
        <p:grpSpPr>
          <a:xfrm>
            <a:off x="157954" y="1271965"/>
            <a:ext cx="8032200" cy="5349900"/>
            <a:chOff x="157954" y="1271965"/>
            <a:chExt cx="8032200" cy="5349900"/>
          </a:xfrm>
        </p:grpSpPr>
        <p:cxnSp>
          <p:nvCxnSpPr>
            <p:cNvPr id="27" name="직선 화살표 연결선 26">
              <a:extLst>
                <a:ext uri="{FF2B5EF4-FFF2-40B4-BE49-F238E27FC236}">
                  <a16:creationId xmlns="" xmlns:a16="http://schemas.microsoft.com/office/drawing/2014/main" id="{B5835ADD-7D32-474C-A3BF-3A3CCD28E2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55794" y="3683575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Google Shape;176;g7c553259d1_0_81">
              <a:extLst>
                <a:ext uri="{FF2B5EF4-FFF2-40B4-BE49-F238E27FC236}">
                  <a16:creationId xmlns="" xmlns:a16="http://schemas.microsoft.com/office/drawing/2014/main" id="{DCC01A34-2B47-48F3-BA00-F7016982BDF9}"/>
                </a:ext>
              </a:extLst>
            </p:cNvPr>
            <p:cNvSpPr/>
            <p:nvPr/>
          </p:nvSpPr>
          <p:spPr>
            <a:xfrm>
              <a:off x="4687592" y="3736356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32" name="Google Shape;176;g7c553259d1_0_81">
              <a:extLst>
                <a:ext uri="{FF2B5EF4-FFF2-40B4-BE49-F238E27FC236}">
                  <a16:creationId xmlns="" xmlns:a16="http://schemas.microsoft.com/office/drawing/2014/main" id="{AD2C95EC-582D-4DE5-A38F-F4D321E2655F}"/>
                </a:ext>
              </a:extLst>
            </p:cNvPr>
            <p:cNvSpPr/>
            <p:nvPr/>
          </p:nvSpPr>
          <p:spPr>
            <a:xfrm>
              <a:off x="3505422" y="6142069"/>
              <a:ext cx="1650966" cy="27840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500"/>
              </a:pPr>
              <a:r>
                <a:rPr lang="ko-KR" altLang="en-US" sz="1300" b="0" i="0" u="none" strike="noStrike" cap="none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관심 프로젝트 등록</a:t>
              </a:r>
              <a:endParaRPr lang="ko-KR" sz="13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34" name="Google Shape;176;g7c553259d1_0_81">
              <a:extLst>
                <a:ext uri="{FF2B5EF4-FFF2-40B4-BE49-F238E27FC236}">
                  <a16:creationId xmlns="" xmlns:a16="http://schemas.microsoft.com/office/drawing/2014/main" id="{AD2C95EC-582D-4DE5-A38F-F4D321E2655F}"/>
                </a:ext>
              </a:extLst>
            </p:cNvPr>
            <p:cNvSpPr/>
            <p:nvPr/>
          </p:nvSpPr>
          <p:spPr>
            <a:xfrm>
              <a:off x="5236528" y="6142069"/>
              <a:ext cx="1650966" cy="27840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500"/>
              </a:pPr>
              <a:r>
                <a:rPr lang="ko-KR" altLang="en-US" sz="1300" b="0" i="0" u="none" strike="noStrike" cap="none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프로젝트 신고 하기</a:t>
              </a:r>
              <a:endParaRPr lang="ko-KR" sz="13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grpSp>
          <p:nvGrpSpPr>
            <p:cNvPr id="3" name="그룹 2">
              <a:extLst>
                <a:ext uri="{FF2B5EF4-FFF2-40B4-BE49-F238E27FC236}">
                  <a16:creationId xmlns="" xmlns:a16="http://schemas.microsoft.com/office/drawing/2014/main" id="{F3572F5E-6487-43A0-AA1A-2EF5BBB223CA}"/>
                </a:ext>
              </a:extLst>
            </p:cNvPr>
            <p:cNvGrpSpPr/>
            <p:nvPr/>
          </p:nvGrpSpPr>
          <p:grpSpPr>
            <a:xfrm>
              <a:off x="157954" y="1271965"/>
              <a:ext cx="8032200" cy="5349900"/>
              <a:chOff x="157954" y="1271965"/>
              <a:chExt cx="8032200" cy="5349900"/>
            </a:xfrm>
          </p:grpSpPr>
          <p:sp>
            <p:nvSpPr>
              <p:cNvPr id="168" name="Google Shape;168;g7c553259d1_0_81"/>
              <p:cNvSpPr/>
              <p:nvPr/>
            </p:nvSpPr>
            <p:spPr>
              <a:xfrm>
                <a:off x="157954" y="1271965"/>
                <a:ext cx="8032200" cy="5349900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endParaRPr sz="15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75" name="Google Shape;175;g7c553259d1_0_81"/>
              <p:cNvSpPr/>
              <p:nvPr/>
            </p:nvSpPr>
            <p:spPr>
              <a:xfrm>
                <a:off x="1308510" y="1564876"/>
                <a:ext cx="3077419" cy="2390944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500"/>
                </a:pPr>
                <a:r>
                  <a:rPr lang="ko-KR" sz="15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 프로젝트 대표 이미지</a:t>
                </a:r>
              </a:p>
            </p:txBody>
          </p:sp>
          <p:sp>
            <p:nvSpPr>
              <p:cNvPr id="176" name="Google Shape;176;g7c553259d1_0_81"/>
              <p:cNvSpPr/>
              <p:nvPr/>
            </p:nvSpPr>
            <p:spPr>
              <a:xfrm>
                <a:off x="4655794" y="1562743"/>
                <a:ext cx="2231700" cy="278400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SzPts val="1500"/>
                </a:pPr>
                <a:r>
                  <a:rPr lang="ko-KR" sz="15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프로젝트 이름</a:t>
                </a:r>
                <a:endParaRPr lang="ko-KR"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endParaRPr>
              </a:p>
            </p:txBody>
          </p:sp>
          <p:sp>
            <p:nvSpPr>
              <p:cNvPr id="21" name="Google Shape;176;g7c553259d1_0_81">
                <a:extLst>
                  <a:ext uri="{FF2B5EF4-FFF2-40B4-BE49-F238E27FC236}">
                    <a16:creationId xmlns="" xmlns:a16="http://schemas.microsoft.com/office/drawing/2014/main" id="{B30BE16B-8D65-4384-B0DA-A50D09A577B8}"/>
                  </a:ext>
                </a:extLst>
              </p:cNvPr>
              <p:cNvSpPr/>
              <p:nvPr/>
            </p:nvSpPr>
            <p:spPr>
              <a:xfrm>
                <a:off x="4655794" y="1999445"/>
                <a:ext cx="2231700" cy="278400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rPr lang="ko-KR" altLang="en-US" sz="15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업체명</a:t>
                </a:r>
                <a:endParaRPr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2" name="Google Shape;176;g7c553259d1_0_81">
                <a:extLst>
                  <a:ext uri="{FF2B5EF4-FFF2-40B4-BE49-F238E27FC236}">
                    <a16:creationId xmlns="" xmlns:a16="http://schemas.microsoft.com/office/drawing/2014/main" id="{700B75C6-9A07-40F2-AB91-29E7A8F8E421}"/>
                  </a:ext>
                </a:extLst>
              </p:cNvPr>
              <p:cNvSpPr/>
              <p:nvPr/>
            </p:nvSpPr>
            <p:spPr>
              <a:xfrm>
                <a:off x="4655794" y="2436147"/>
                <a:ext cx="2231700" cy="278400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SzPts val="1500"/>
                  <a:buFont typeface="Arial"/>
                </a:pPr>
                <a:r>
                  <a:rPr lang="ko-KR" sz="1500" dirty="0" err="1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펀딩</a:t>
                </a:r>
                <a:r>
                  <a:rPr lang="ko-KR" sz="15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 받을 목표 금액</a:t>
                </a:r>
                <a:endParaRPr lang="ko-KR" sz="1500" dirty="0">
                  <a:solidFill>
                    <a:schemeClr val="dk1"/>
                  </a:solidFill>
                  <a:latin typeface="Malgun Gothic"/>
                  <a:ea typeface="Malgun Gothic"/>
                </a:endParaRPr>
              </a:p>
            </p:txBody>
          </p:sp>
          <p:sp>
            <p:nvSpPr>
              <p:cNvPr id="23" name="Google Shape;176;g7c553259d1_0_81">
                <a:extLst>
                  <a:ext uri="{FF2B5EF4-FFF2-40B4-BE49-F238E27FC236}">
                    <a16:creationId xmlns="" xmlns:a16="http://schemas.microsoft.com/office/drawing/2014/main" id="{DD89504F-3007-448C-A6FE-19B35B2D37DF}"/>
                  </a:ext>
                </a:extLst>
              </p:cNvPr>
              <p:cNvSpPr/>
              <p:nvPr/>
            </p:nvSpPr>
            <p:spPr>
              <a:xfrm>
                <a:off x="4655794" y="2872848"/>
                <a:ext cx="2231700" cy="278400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SzPts val="1500"/>
                </a:pPr>
                <a:r>
                  <a:rPr lang="ko-KR" altLang="en-US" sz="15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프로젝트 진행 기간</a:t>
                </a:r>
                <a:endParaRPr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4" name="Google Shape;176;g7c553259d1_0_81">
                <a:extLst>
                  <a:ext uri="{FF2B5EF4-FFF2-40B4-BE49-F238E27FC236}">
                    <a16:creationId xmlns="" xmlns:a16="http://schemas.microsoft.com/office/drawing/2014/main" id="{1678392C-86C9-4C7B-8253-883D70B64401}"/>
                  </a:ext>
                </a:extLst>
              </p:cNvPr>
              <p:cNvSpPr/>
              <p:nvPr/>
            </p:nvSpPr>
            <p:spPr>
              <a:xfrm>
                <a:off x="4655794" y="3309550"/>
                <a:ext cx="2231700" cy="278400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SzPts val="1500"/>
                </a:pPr>
                <a:r>
                  <a:rPr lang="ko-KR" sz="15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현재 </a:t>
                </a:r>
                <a:r>
                  <a:rPr lang="ko-KR" altLang="en-US" sz="1500" dirty="0" err="1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펀딩</a:t>
                </a:r>
                <a:r>
                  <a:rPr lang="ko-KR" altLang="en-US" sz="15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 받은</a:t>
                </a:r>
                <a:r>
                  <a:rPr lang="ko-KR" sz="15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 금액</a:t>
                </a:r>
                <a:endParaRPr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5" name="Google Shape;176;g7c553259d1_0_81">
                <a:extLst>
                  <a:ext uri="{FF2B5EF4-FFF2-40B4-BE49-F238E27FC236}">
                    <a16:creationId xmlns="" xmlns:a16="http://schemas.microsoft.com/office/drawing/2014/main" id="{CE6D0F43-8CE7-4454-9E3B-7AA022C3B35D}"/>
                  </a:ext>
                </a:extLst>
              </p:cNvPr>
              <p:cNvSpPr/>
              <p:nvPr/>
            </p:nvSpPr>
            <p:spPr>
              <a:xfrm>
                <a:off x="4655794" y="3964463"/>
                <a:ext cx="2231700" cy="278400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SzPts val="1500"/>
                </a:pPr>
                <a:r>
                  <a:rPr lang="ko-KR" sz="15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프로젝트 고유 주소</a:t>
                </a:r>
                <a:endParaRPr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6" name="Google Shape;176;g7c553259d1_0_81">
                <a:extLst>
                  <a:ext uri="{FF2B5EF4-FFF2-40B4-BE49-F238E27FC236}">
                    <a16:creationId xmlns="" xmlns:a16="http://schemas.microsoft.com/office/drawing/2014/main" id="{8B9D43A3-D080-4785-B76B-4DD9477341D6}"/>
                  </a:ext>
                </a:extLst>
              </p:cNvPr>
              <p:cNvSpPr/>
              <p:nvPr/>
            </p:nvSpPr>
            <p:spPr>
              <a:xfrm>
                <a:off x="4655794" y="4401164"/>
                <a:ext cx="2231700" cy="278400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SzPts val="1500"/>
                </a:pPr>
                <a:r>
                  <a:rPr lang="ko-KR" sz="15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프로젝트 키워드</a:t>
                </a:r>
                <a:endParaRPr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9" name="Google Shape;176;g7c553259d1_0_81">
                <a:extLst>
                  <a:ext uri="{FF2B5EF4-FFF2-40B4-BE49-F238E27FC236}">
                    <a16:creationId xmlns="" xmlns:a16="http://schemas.microsoft.com/office/drawing/2014/main" id="{F899F5BB-2CA2-49B1-8BC6-DD4D5BBC5954}"/>
                  </a:ext>
                </a:extLst>
              </p:cNvPr>
              <p:cNvSpPr/>
              <p:nvPr/>
            </p:nvSpPr>
            <p:spPr>
              <a:xfrm>
                <a:off x="4655794" y="4837866"/>
                <a:ext cx="2231700" cy="278400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SzPts val="1500"/>
                </a:pPr>
                <a:r>
                  <a:rPr lang="ko-KR" altLang="en-US" sz="15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프로젝트 카테고리</a:t>
                </a:r>
                <a:endParaRPr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0" name="Google Shape;176;g7c553259d1_0_81">
                <a:extLst>
                  <a:ext uri="{FF2B5EF4-FFF2-40B4-BE49-F238E27FC236}">
                    <a16:creationId xmlns="" xmlns:a16="http://schemas.microsoft.com/office/drawing/2014/main" id="{67F6FB9B-C1D8-4622-99B3-F40F5ECC13C5}"/>
                  </a:ext>
                </a:extLst>
              </p:cNvPr>
              <p:cNvSpPr/>
              <p:nvPr/>
            </p:nvSpPr>
            <p:spPr>
              <a:xfrm>
                <a:off x="4655794" y="5274568"/>
                <a:ext cx="2231700" cy="278400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SzPts val="1500"/>
                </a:pPr>
                <a:r>
                  <a:rPr lang="ko-KR" sz="1500" dirty="0" err="1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문의</a:t>
                </a:r>
                <a:r>
                  <a:rPr lang="ko-KR" sz="15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 </a:t>
                </a:r>
                <a:r>
                  <a:rPr lang="ko-KR" sz="1500" dirty="0" err="1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가능</a:t>
                </a:r>
                <a:r>
                  <a:rPr lang="ko-KR" sz="150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 번호</a:t>
                </a:r>
                <a:endParaRPr lang="ko-KR"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endParaRPr>
              </a:p>
            </p:txBody>
          </p:sp>
          <p:sp>
            <p:nvSpPr>
              <p:cNvPr id="31" name="Google Shape;176;g7c553259d1_0_81">
                <a:extLst>
                  <a:ext uri="{FF2B5EF4-FFF2-40B4-BE49-F238E27FC236}">
                    <a16:creationId xmlns="" xmlns:a16="http://schemas.microsoft.com/office/drawing/2014/main" id="{AD2C95EC-582D-4DE5-A38F-F4D321E2655F}"/>
                  </a:ext>
                </a:extLst>
              </p:cNvPr>
              <p:cNvSpPr/>
              <p:nvPr/>
            </p:nvSpPr>
            <p:spPr>
              <a:xfrm>
                <a:off x="4655794" y="5711269"/>
                <a:ext cx="2231700" cy="278400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SzPts val="1500"/>
                </a:pPr>
                <a:r>
                  <a:rPr lang="ko-KR" sz="15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사업자 등록 </a:t>
                </a:r>
                <a:r>
                  <a:rPr lang="ko-KR" altLang="en-US" sz="15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번호</a:t>
                </a:r>
                <a:endParaRPr lang="ko-KR"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endParaRPr>
              </a:p>
            </p:txBody>
          </p:sp>
        </p:grpSp>
        <p:sp>
          <p:nvSpPr>
            <p:cNvPr id="35" name="Google Shape;170;g7c553259d1_0_81"/>
            <p:cNvSpPr/>
            <p:nvPr/>
          </p:nvSpPr>
          <p:spPr>
            <a:xfrm>
              <a:off x="2155723" y="4104645"/>
              <a:ext cx="1503300" cy="4038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altLang="en-US" sz="1800" b="0" i="0" u="none" strike="noStrike" cap="none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투자하기</a:t>
              </a:r>
              <a:endParaRPr sz="18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508" y="1018063"/>
            <a:ext cx="9656042" cy="56197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803752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3065668059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user_w_ht_projects_detail</a:t>
                      </a: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프로젝트 상세 페이지</a:t>
                      </a:r>
                      <a:r>
                        <a:rPr lang="en-US" altLang="ko-KR" sz="1500" b="0" u="none" strike="noStrike" cap="none" dirty="0">
                          <a:solidFill>
                            <a:schemeClr val="dk1"/>
                          </a:solidFill>
                        </a:rPr>
                        <a:t>(1)</a:t>
                      </a:r>
                      <a:endParaRPr lang="ko-KR" altLang="en-US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60094776"/>
              </p:ext>
            </p:extLst>
          </p:nvPr>
        </p:nvGraphicFramePr>
        <p:xfrm>
          <a:off x="8509686" y="1289960"/>
          <a:ext cx="3532000" cy="512498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4412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67251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현재 </a:t>
                      </a: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펀딩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 받은 금액 표시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투자율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바와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투자율 함께 표시함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73292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프로젝트 작성할 때 입력한 프로젝트의 고유 주소 표시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해당 주소 페이지로 이동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75486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관심 프로젝트로 등록하는 버튼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3285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프로젝트 신고하기 버튼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신고하기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팝업창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호출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622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투자하기 버튼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투자 결재 창으로 이동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54323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86204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grpSp>
        <p:nvGrpSpPr>
          <p:cNvPr id="4" name="그룹 3"/>
          <p:cNvGrpSpPr/>
          <p:nvPr/>
        </p:nvGrpSpPr>
        <p:grpSpPr>
          <a:xfrm>
            <a:off x="157954" y="1271965"/>
            <a:ext cx="8032200" cy="5349900"/>
            <a:chOff x="157954" y="1271965"/>
            <a:chExt cx="8032200" cy="5349900"/>
          </a:xfrm>
        </p:grpSpPr>
        <p:cxnSp>
          <p:nvCxnSpPr>
            <p:cNvPr id="27" name="직선 화살표 연결선 26">
              <a:extLst>
                <a:ext uri="{FF2B5EF4-FFF2-40B4-BE49-F238E27FC236}">
                  <a16:creationId xmlns="" xmlns:a16="http://schemas.microsoft.com/office/drawing/2014/main" id="{B5835ADD-7D32-474C-A3BF-3A3CCD28E2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55794" y="3683575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Google Shape;176;g7c553259d1_0_81">
              <a:extLst>
                <a:ext uri="{FF2B5EF4-FFF2-40B4-BE49-F238E27FC236}">
                  <a16:creationId xmlns="" xmlns:a16="http://schemas.microsoft.com/office/drawing/2014/main" id="{DCC01A34-2B47-48F3-BA00-F7016982BDF9}"/>
                </a:ext>
              </a:extLst>
            </p:cNvPr>
            <p:cNvSpPr/>
            <p:nvPr/>
          </p:nvSpPr>
          <p:spPr>
            <a:xfrm>
              <a:off x="4687592" y="3736356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32" name="Google Shape;176;g7c553259d1_0_81">
              <a:extLst>
                <a:ext uri="{FF2B5EF4-FFF2-40B4-BE49-F238E27FC236}">
                  <a16:creationId xmlns="" xmlns:a16="http://schemas.microsoft.com/office/drawing/2014/main" id="{AD2C95EC-582D-4DE5-A38F-F4D321E2655F}"/>
                </a:ext>
              </a:extLst>
            </p:cNvPr>
            <p:cNvSpPr/>
            <p:nvPr/>
          </p:nvSpPr>
          <p:spPr>
            <a:xfrm>
              <a:off x="3505422" y="6142069"/>
              <a:ext cx="1650966" cy="27840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500"/>
              </a:pPr>
              <a:r>
                <a:rPr lang="ko-KR" altLang="en-US" sz="1300" b="0" i="0" u="none" strike="noStrike" cap="none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관심 프로젝트 등록</a:t>
              </a:r>
              <a:endParaRPr lang="ko-KR" sz="13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34" name="Google Shape;176;g7c553259d1_0_81">
              <a:extLst>
                <a:ext uri="{FF2B5EF4-FFF2-40B4-BE49-F238E27FC236}">
                  <a16:creationId xmlns="" xmlns:a16="http://schemas.microsoft.com/office/drawing/2014/main" id="{AD2C95EC-582D-4DE5-A38F-F4D321E2655F}"/>
                </a:ext>
              </a:extLst>
            </p:cNvPr>
            <p:cNvSpPr/>
            <p:nvPr/>
          </p:nvSpPr>
          <p:spPr>
            <a:xfrm>
              <a:off x="5236528" y="6142069"/>
              <a:ext cx="1650966" cy="27840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500"/>
              </a:pPr>
              <a:r>
                <a:rPr lang="ko-KR" altLang="en-US" sz="1300" b="0" i="0" u="none" strike="noStrike" cap="none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프로젝트 신고 하기</a:t>
              </a:r>
              <a:endParaRPr lang="ko-KR" sz="13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grpSp>
          <p:nvGrpSpPr>
            <p:cNvPr id="3" name="그룹 2">
              <a:extLst>
                <a:ext uri="{FF2B5EF4-FFF2-40B4-BE49-F238E27FC236}">
                  <a16:creationId xmlns="" xmlns:a16="http://schemas.microsoft.com/office/drawing/2014/main" id="{F3572F5E-6487-43A0-AA1A-2EF5BBB223CA}"/>
                </a:ext>
              </a:extLst>
            </p:cNvPr>
            <p:cNvGrpSpPr/>
            <p:nvPr/>
          </p:nvGrpSpPr>
          <p:grpSpPr>
            <a:xfrm>
              <a:off x="157954" y="1271965"/>
              <a:ext cx="8032200" cy="5349900"/>
              <a:chOff x="157954" y="1271965"/>
              <a:chExt cx="8032200" cy="5349900"/>
            </a:xfrm>
          </p:grpSpPr>
          <p:sp>
            <p:nvSpPr>
              <p:cNvPr id="168" name="Google Shape;168;g7c553259d1_0_81"/>
              <p:cNvSpPr/>
              <p:nvPr/>
            </p:nvSpPr>
            <p:spPr>
              <a:xfrm>
                <a:off x="157954" y="1271965"/>
                <a:ext cx="8032200" cy="5349900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endParaRPr sz="15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75" name="Google Shape;175;g7c553259d1_0_81"/>
              <p:cNvSpPr/>
              <p:nvPr/>
            </p:nvSpPr>
            <p:spPr>
              <a:xfrm>
                <a:off x="1308510" y="1564876"/>
                <a:ext cx="3077419" cy="2390944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500"/>
                </a:pPr>
                <a:r>
                  <a:rPr lang="ko-KR" sz="15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 프로젝트 대표 이미지</a:t>
                </a:r>
              </a:p>
            </p:txBody>
          </p:sp>
          <p:sp>
            <p:nvSpPr>
              <p:cNvPr id="176" name="Google Shape;176;g7c553259d1_0_81"/>
              <p:cNvSpPr/>
              <p:nvPr/>
            </p:nvSpPr>
            <p:spPr>
              <a:xfrm>
                <a:off x="4655794" y="1562743"/>
                <a:ext cx="2231700" cy="278400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SzPts val="1500"/>
                </a:pPr>
                <a:r>
                  <a:rPr lang="ko-KR" sz="15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프로젝트 이름</a:t>
                </a:r>
                <a:endParaRPr lang="ko-KR"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endParaRPr>
              </a:p>
            </p:txBody>
          </p:sp>
          <p:sp>
            <p:nvSpPr>
              <p:cNvPr id="21" name="Google Shape;176;g7c553259d1_0_81">
                <a:extLst>
                  <a:ext uri="{FF2B5EF4-FFF2-40B4-BE49-F238E27FC236}">
                    <a16:creationId xmlns="" xmlns:a16="http://schemas.microsoft.com/office/drawing/2014/main" id="{B30BE16B-8D65-4384-B0DA-A50D09A577B8}"/>
                  </a:ext>
                </a:extLst>
              </p:cNvPr>
              <p:cNvSpPr/>
              <p:nvPr/>
            </p:nvSpPr>
            <p:spPr>
              <a:xfrm>
                <a:off x="4655794" y="1999445"/>
                <a:ext cx="2231700" cy="278400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rPr lang="ko-KR" altLang="en-US" sz="15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업체명</a:t>
                </a:r>
                <a:endParaRPr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2" name="Google Shape;176;g7c553259d1_0_81">
                <a:extLst>
                  <a:ext uri="{FF2B5EF4-FFF2-40B4-BE49-F238E27FC236}">
                    <a16:creationId xmlns="" xmlns:a16="http://schemas.microsoft.com/office/drawing/2014/main" id="{700B75C6-9A07-40F2-AB91-29E7A8F8E421}"/>
                  </a:ext>
                </a:extLst>
              </p:cNvPr>
              <p:cNvSpPr/>
              <p:nvPr/>
            </p:nvSpPr>
            <p:spPr>
              <a:xfrm>
                <a:off x="4655794" y="2436147"/>
                <a:ext cx="2231700" cy="278400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SzPts val="1500"/>
                  <a:buFont typeface="Arial"/>
                </a:pPr>
                <a:r>
                  <a:rPr lang="ko-KR" sz="1500" dirty="0" err="1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펀딩</a:t>
                </a:r>
                <a:r>
                  <a:rPr lang="ko-KR" sz="15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 받을 목표 금액</a:t>
                </a:r>
                <a:endParaRPr lang="ko-KR" sz="1500" dirty="0">
                  <a:solidFill>
                    <a:schemeClr val="dk1"/>
                  </a:solidFill>
                  <a:latin typeface="Malgun Gothic"/>
                  <a:ea typeface="Malgun Gothic"/>
                </a:endParaRPr>
              </a:p>
            </p:txBody>
          </p:sp>
          <p:sp>
            <p:nvSpPr>
              <p:cNvPr id="23" name="Google Shape;176;g7c553259d1_0_81">
                <a:extLst>
                  <a:ext uri="{FF2B5EF4-FFF2-40B4-BE49-F238E27FC236}">
                    <a16:creationId xmlns="" xmlns:a16="http://schemas.microsoft.com/office/drawing/2014/main" id="{DD89504F-3007-448C-A6FE-19B35B2D37DF}"/>
                  </a:ext>
                </a:extLst>
              </p:cNvPr>
              <p:cNvSpPr/>
              <p:nvPr/>
            </p:nvSpPr>
            <p:spPr>
              <a:xfrm>
                <a:off x="4655794" y="2872848"/>
                <a:ext cx="2231700" cy="278400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SzPts val="1500"/>
                </a:pPr>
                <a:r>
                  <a:rPr lang="ko-KR" altLang="en-US" sz="15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프로젝트 진행 기간</a:t>
                </a:r>
                <a:endParaRPr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4" name="Google Shape;176;g7c553259d1_0_81">
                <a:extLst>
                  <a:ext uri="{FF2B5EF4-FFF2-40B4-BE49-F238E27FC236}">
                    <a16:creationId xmlns="" xmlns:a16="http://schemas.microsoft.com/office/drawing/2014/main" id="{1678392C-86C9-4C7B-8253-883D70B64401}"/>
                  </a:ext>
                </a:extLst>
              </p:cNvPr>
              <p:cNvSpPr/>
              <p:nvPr/>
            </p:nvSpPr>
            <p:spPr>
              <a:xfrm>
                <a:off x="4655794" y="3309550"/>
                <a:ext cx="2231700" cy="278400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SzPts val="1500"/>
                </a:pPr>
                <a:r>
                  <a:rPr lang="ko-KR" sz="15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현재 </a:t>
                </a:r>
                <a:r>
                  <a:rPr lang="ko-KR" altLang="en-US" sz="1500" dirty="0" err="1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펀딩</a:t>
                </a:r>
                <a:r>
                  <a:rPr lang="ko-KR" altLang="en-US" sz="15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 받은</a:t>
                </a:r>
                <a:r>
                  <a:rPr lang="ko-KR" sz="15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 금액</a:t>
                </a:r>
                <a:endParaRPr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5" name="Google Shape;176;g7c553259d1_0_81">
                <a:extLst>
                  <a:ext uri="{FF2B5EF4-FFF2-40B4-BE49-F238E27FC236}">
                    <a16:creationId xmlns="" xmlns:a16="http://schemas.microsoft.com/office/drawing/2014/main" id="{CE6D0F43-8CE7-4454-9E3B-7AA022C3B35D}"/>
                  </a:ext>
                </a:extLst>
              </p:cNvPr>
              <p:cNvSpPr/>
              <p:nvPr/>
            </p:nvSpPr>
            <p:spPr>
              <a:xfrm>
                <a:off x="4655794" y="3964463"/>
                <a:ext cx="2231700" cy="278400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SzPts val="1500"/>
                </a:pPr>
                <a:r>
                  <a:rPr lang="ko-KR" sz="15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프로젝트 고유 주소</a:t>
                </a:r>
                <a:endParaRPr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6" name="Google Shape;176;g7c553259d1_0_81">
                <a:extLst>
                  <a:ext uri="{FF2B5EF4-FFF2-40B4-BE49-F238E27FC236}">
                    <a16:creationId xmlns="" xmlns:a16="http://schemas.microsoft.com/office/drawing/2014/main" id="{8B9D43A3-D080-4785-B76B-4DD9477341D6}"/>
                  </a:ext>
                </a:extLst>
              </p:cNvPr>
              <p:cNvSpPr/>
              <p:nvPr/>
            </p:nvSpPr>
            <p:spPr>
              <a:xfrm>
                <a:off x="4655794" y="4401164"/>
                <a:ext cx="2231700" cy="278400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SzPts val="1500"/>
                </a:pPr>
                <a:r>
                  <a:rPr lang="ko-KR" sz="15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프로젝트 키워드</a:t>
                </a:r>
                <a:endParaRPr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9" name="Google Shape;176;g7c553259d1_0_81">
                <a:extLst>
                  <a:ext uri="{FF2B5EF4-FFF2-40B4-BE49-F238E27FC236}">
                    <a16:creationId xmlns="" xmlns:a16="http://schemas.microsoft.com/office/drawing/2014/main" id="{F899F5BB-2CA2-49B1-8BC6-DD4D5BBC5954}"/>
                  </a:ext>
                </a:extLst>
              </p:cNvPr>
              <p:cNvSpPr/>
              <p:nvPr/>
            </p:nvSpPr>
            <p:spPr>
              <a:xfrm>
                <a:off x="4655794" y="4837866"/>
                <a:ext cx="2231700" cy="278400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SzPts val="1500"/>
                </a:pPr>
                <a:r>
                  <a:rPr lang="ko-KR" altLang="en-US" sz="15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프로젝트 카테고리</a:t>
                </a:r>
                <a:endParaRPr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0" name="Google Shape;176;g7c553259d1_0_81">
                <a:extLst>
                  <a:ext uri="{FF2B5EF4-FFF2-40B4-BE49-F238E27FC236}">
                    <a16:creationId xmlns="" xmlns:a16="http://schemas.microsoft.com/office/drawing/2014/main" id="{67F6FB9B-C1D8-4622-99B3-F40F5ECC13C5}"/>
                  </a:ext>
                </a:extLst>
              </p:cNvPr>
              <p:cNvSpPr/>
              <p:nvPr/>
            </p:nvSpPr>
            <p:spPr>
              <a:xfrm>
                <a:off x="4655794" y="5274568"/>
                <a:ext cx="2231700" cy="278400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SzPts val="1500"/>
                </a:pPr>
                <a:r>
                  <a:rPr lang="ko-KR" sz="1500" dirty="0" err="1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문의</a:t>
                </a:r>
                <a:r>
                  <a:rPr lang="ko-KR" sz="15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 </a:t>
                </a:r>
                <a:r>
                  <a:rPr lang="ko-KR" sz="1500" dirty="0" err="1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가능</a:t>
                </a:r>
                <a:r>
                  <a:rPr lang="ko-KR" sz="150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 번호</a:t>
                </a:r>
                <a:endParaRPr lang="ko-KR"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endParaRPr>
              </a:p>
            </p:txBody>
          </p:sp>
          <p:sp>
            <p:nvSpPr>
              <p:cNvPr id="31" name="Google Shape;176;g7c553259d1_0_81">
                <a:extLst>
                  <a:ext uri="{FF2B5EF4-FFF2-40B4-BE49-F238E27FC236}">
                    <a16:creationId xmlns="" xmlns:a16="http://schemas.microsoft.com/office/drawing/2014/main" id="{AD2C95EC-582D-4DE5-A38F-F4D321E2655F}"/>
                  </a:ext>
                </a:extLst>
              </p:cNvPr>
              <p:cNvSpPr/>
              <p:nvPr/>
            </p:nvSpPr>
            <p:spPr>
              <a:xfrm>
                <a:off x="4655794" y="5711269"/>
                <a:ext cx="2231700" cy="278400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SzPts val="1500"/>
                </a:pPr>
                <a:r>
                  <a:rPr lang="ko-KR" sz="15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사업자 등록 </a:t>
                </a:r>
                <a:r>
                  <a:rPr lang="ko-KR" altLang="en-US" sz="15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번호</a:t>
                </a:r>
                <a:endParaRPr lang="ko-KR"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endParaRPr>
              </a:p>
            </p:txBody>
          </p:sp>
        </p:grpSp>
        <p:sp>
          <p:nvSpPr>
            <p:cNvPr id="35" name="Google Shape;170;g7c553259d1_0_81"/>
            <p:cNvSpPr/>
            <p:nvPr/>
          </p:nvSpPr>
          <p:spPr>
            <a:xfrm>
              <a:off x="2155723" y="4104645"/>
              <a:ext cx="1503300" cy="4038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altLang="en-US" sz="1800" b="0" i="0" u="none" strike="noStrike" cap="none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투자하기</a:t>
              </a:r>
              <a:endParaRPr sz="18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508" y="1018063"/>
            <a:ext cx="9656042" cy="56197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3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7581" y="113174"/>
            <a:ext cx="4048125" cy="6524625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0622" y="946618"/>
            <a:ext cx="3714750" cy="5762625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439511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707632190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user_w_ht_projects_detail</a:t>
                      </a: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프로젝트 상세 페이지</a:t>
                      </a:r>
                      <a:r>
                        <a:rPr lang="en-US" altLang="ko-KR" sz="1500" b="0" u="none" strike="noStrike" cap="none" dirty="0">
                          <a:solidFill>
                            <a:schemeClr val="dk1"/>
                          </a:solidFill>
                        </a:rPr>
                        <a:t>(2)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상세 페이지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(1)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에서 이어짐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2741964807"/>
              </p:ext>
            </p:extLst>
          </p:nvPr>
        </p:nvGraphicFramePr>
        <p:xfrm>
          <a:off x="8509686" y="1289961"/>
          <a:ext cx="3532000" cy="533190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5943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01879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작성시 메이커가 작성한 환불 정책 표시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943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의견 작성자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ID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표시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62632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의견 작성 텍스트 박스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943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작성한 의견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등록 버튼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5943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작성된 의견 표시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5943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 smtClean="0"/>
                        <a:t>6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dirty="0" smtClean="0"/>
                        <a:t>의견에 달린 메이커의 답변 표시</a:t>
                      </a: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71525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1721115" y="1371238"/>
            <a:ext cx="5218283" cy="5052315"/>
            <a:chOff x="1721115" y="1371238"/>
            <a:chExt cx="5218283" cy="5052315"/>
          </a:xfrm>
        </p:grpSpPr>
        <p:sp>
          <p:nvSpPr>
            <p:cNvPr id="30" name="Google Shape;176;g7c553259d1_0_81">
              <a:extLst>
                <a:ext uri="{FF2B5EF4-FFF2-40B4-BE49-F238E27FC236}">
                  <a16:creationId xmlns="" xmlns:a16="http://schemas.microsoft.com/office/drawing/2014/main" id="{CBA66B1C-BC87-4F39-A0EF-904FBF90FC1E}"/>
                </a:ext>
              </a:extLst>
            </p:cNvPr>
            <p:cNvSpPr/>
            <p:nvPr/>
          </p:nvSpPr>
          <p:spPr>
            <a:xfrm>
              <a:off x="1872991" y="1371238"/>
              <a:ext cx="5039068" cy="44448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  <a:buFont typeface="Arial"/>
              </a:pP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프로젝트</a:t>
              </a: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 </a:t>
              </a: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세부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 </a:t>
              </a:r>
              <a:r>
                <a:rPr lang="ko-KR" altLang="en-US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동영상</a:t>
              </a:r>
              <a:endParaRPr lang="ko-KR" sz="1500" b="0" i="0" u="none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32" name="Google Shape;176;g7c553259d1_0_81">
              <a:extLst>
                <a:ext uri="{FF2B5EF4-FFF2-40B4-BE49-F238E27FC236}">
                  <a16:creationId xmlns="" xmlns:a16="http://schemas.microsoft.com/office/drawing/2014/main" id="{CA7B6956-F91B-4FA3-9BDE-FB9F73D25A79}"/>
                </a:ext>
              </a:extLst>
            </p:cNvPr>
            <p:cNvSpPr/>
            <p:nvPr/>
          </p:nvSpPr>
          <p:spPr>
            <a:xfrm>
              <a:off x="1897541" y="1978247"/>
              <a:ext cx="5039068" cy="44448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  <a:buFont typeface="Arial"/>
              </a:pP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프로젝트</a:t>
              </a: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 </a:t>
              </a: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세부</a:t>
              </a: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 </a:t>
              </a: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이미지</a:t>
              </a:r>
              <a:endParaRPr lang="ko-KR" dirty="0" err="1">
                <a:solidFill>
                  <a:schemeClr val="dk1"/>
                </a:solidFill>
              </a:endParaRPr>
            </a:p>
          </p:txBody>
        </p:sp>
        <p:sp>
          <p:nvSpPr>
            <p:cNvPr id="33" name="Google Shape;176;g7c553259d1_0_81">
              <a:extLst>
                <a:ext uri="{FF2B5EF4-FFF2-40B4-BE49-F238E27FC236}">
                  <a16:creationId xmlns="" xmlns:a16="http://schemas.microsoft.com/office/drawing/2014/main" id="{29FE8594-EA7A-4B62-B46A-D4F6BAC1C327}"/>
                </a:ext>
              </a:extLst>
            </p:cNvPr>
            <p:cNvSpPr/>
            <p:nvPr/>
          </p:nvSpPr>
          <p:spPr>
            <a:xfrm>
              <a:off x="1900330" y="2640443"/>
              <a:ext cx="5039068" cy="44448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프로젝트</a:t>
              </a: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 </a:t>
              </a: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세부</a:t>
              </a: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 </a:t>
              </a: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내용</a:t>
              </a:r>
              <a:endParaRPr sz="1500" b="0" i="0" u="none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4" name="Google Shape;176;g7c553259d1_0_81">
              <a:extLst>
                <a:ext uri="{FF2B5EF4-FFF2-40B4-BE49-F238E27FC236}">
                  <a16:creationId xmlns="" xmlns:a16="http://schemas.microsoft.com/office/drawing/2014/main" id="{0878846A-8BAA-43A0-91D2-982A7B03E937}"/>
                </a:ext>
              </a:extLst>
            </p:cNvPr>
            <p:cNvSpPr/>
            <p:nvPr/>
          </p:nvSpPr>
          <p:spPr>
            <a:xfrm>
              <a:off x="1872990" y="3263404"/>
              <a:ext cx="5039068" cy="44448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환불 정책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73" name="Google Shape;173;g7c553259d1_0_81"/>
            <p:cNvSpPr/>
            <p:nvPr/>
          </p:nvSpPr>
          <p:spPr>
            <a:xfrm>
              <a:off x="1721115" y="3101104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</a:t>
              </a:r>
              <a:endParaRPr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5" name="그룹 4"/>
            <p:cNvGrpSpPr/>
            <p:nvPr/>
          </p:nvGrpSpPr>
          <p:grpSpPr>
            <a:xfrm>
              <a:off x="1894752" y="4989745"/>
              <a:ext cx="5039068" cy="1433808"/>
              <a:chOff x="1872991" y="5102074"/>
              <a:chExt cx="5039068" cy="1433808"/>
            </a:xfrm>
          </p:grpSpPr>
          <p:sp>
            <p:nvSpPr>
              <p:cNvPr id="24" name="Google Shape;176;g7c553259d1_0_81">
                <a:extLst>
                  <a:ext uri="{FF2B5EF4-FFF2-40B4-BE49-F238E27FC236}">
                    <a16:creationId xmlns="" xmlns:a16="http://schemas.microsoft.com/office/drawing/2014/main" id="{0878846A-8BAA-43A0-91D2-982A7B03E937}"/>
                  </a:ext>
                </a:extLst>
              </p:cNvPr>
              <p:cNvSpPr/>
              <p:nvPr/>
            </p:nvSpPr>
            <p:spPr>
              <a:xfrm>
                <a:off x="1872991" y="5102074"/>
                <a:ext cx="5039068" cy="1433808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Clr>
                    <a:srgbClr val="000000"/>
                  </a:buClr>
                  <a:buSzPts val="1500"/>
                </a:pPr>
                <a:endParaRPr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5" name="Google Shape;176;g7c553259d1_0_81">
                <a:extLst>
                  <a:ext uri="{FF2B5EF4-FFF2-40B4-BE49-F238E27FC236}">
                    <a16:creationId xmlns="" xmlns:a16="http://schemas.microsoft.com/office/drawing/2014/main" id="{0878846A-8BAA-43A0-91D2-982A7B03E937}"/>
                  </a:ext>
                </a:extLst>
              </p:cNvPr>
              <p:cNvSpPr/>
              <p:nvPr/>
            </p:nvSpPr>
            <p:spPr>
              <a:xfrm>
                <a:off x="1987399" y="5192128"/>
                <a:ext cx="4810251" cy="716904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Clr>
                    <a:srgbClr val="000000"/>
                  </a:buClr>
                  <a:buSzPts val="1500"/>
                </a:pPr>
                <a:endParaRPr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6" name="Google Shape;176;g7c553259d1_0_81">
                <a:extLst>
                  <a:ext uri="{FF2B5EF4-FFF2-40B4-BE49-F238E27FC236}">
                    <a16:creationId xmlns="" xmlns:a16="http://schemas.microsoft.com/office/drawing/2014/main" id="{0878846A-8BAA-43A0-91D2-982A7B03E937}"/>
                  </a:ext>
                </a:extLst>
              </p:cNvPr>
              <p:cNvSpPr/>
              <p:nvPr/>
            </p:nvSpPr>
            <p:spPr>
              <a:xfrm>
                <a:off x="2187683" y="6033791"/>
                <a:ext cx="4609968" cy="358452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Clr>
                    <a:srgbClr val="000000"/>
                  </a:buClr>
                  <a:buSzPts val="1500"/>
                </a:pPr>
                <a:r>
                  <a:rPr lang="en-US" altLang="ko-KR" sz="15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 </a:t>
                </a:r>
                <a:r>
                  <a:rPr lang="en-US" altLang="ko-KR" sz="1500" dirty="0" smtClean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        </a:t>
                </a:r>
                <a:r>
                  <a:rPr lang="ko-KR" altLang="en-US" sz="1500" dirty="0" err="1" smtClean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물론이져</a:t>
                </a:r>
                <a:r>
                  <a:rPr lang="ko-KR" altLang="en-US" sz="1500" dirty="0" smtClean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 무조건 </a:t>
                </a:r>
                <a:r>
                  <a:rPr lang="ko-KR" altLang="en-US" sz="1500" dirty="0" err="1" smtClean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대박남</a:t>
                </a:r>
                <a:endParaRPr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27" name="Google Shape;176;g7c553259d1_0_81">
              <a:extLst>
                <a:ext uri="{FF2B5EF4-FFF2-40B4-BE49-F238E27FC236}">
                  <a16:creationId xmlns="" xmlns:a16="http://schemas.microsoft.com/office/drawing/2014/main" id="{0878846A-8BAA-43A0-91D2-982A7B03E937}"/>
                </a:ext>
              </a:extLst>
            </p:cNvPr>
            <p:cNvSpPr/>
            <p:nvPr/>
          </p:nvSpPr>
          <p:spPr>
            <a:xfrm>
              <a:off x="1897541" y="3933197"/>
              <a:ext cx="5036279" cy="888185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" name="타원 5"/>
            <p:cNvSpPr/>
            <p:nvPr/>
          </p:nvSpPr>
          <p:spPr>
            <a:xfrm>
              <a:off x="2059671" y="4042538"/>
              <a:ext cx="690599" cy="690599"/>
            </a:xfrm>
            <a:prstGeom prst="ellipse">
              <a:avLst/>
            </a:prstGeom>
            <a:solidFill>
              <a:srgbClr val="DC7F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ID</a:t>
              </a:r>
              <a:endParaRPr lang="ko-KR" altLang="en-US" dirty="0"/>
            </a:p>
          </p:txBody>
        </p:sp>
        <p:sp>
          <p:nvSpPr>
            <p:cNvPr id="31" name="Google Shape;176;g7c553259d1_0_81">
              <a:extLst>
                <a:ext uri="{FF2B5EF4-FFF2-40B4-BE49-F238E27FC236}">
                  <a16:creationId xmlns="" xmlns:a16="http://schemas.microsoft.com/office/drawing/2014/main" id="{0878846A-8BAA-43A0-91D2-982A7B03E937}"/>
                </a:ext>
              </a:extLst>
            </p:cNvPr>
            <p:cNvSpPr/>
            <p:nvPr/>
          </p:nvSpPr>
          <p:spPr>
            <a:xfrm>
              <a:off x="2843124" y="4029385"/>
              <a:ext cx="3183261" cy="716904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b="0" i="0" u="none" strike="noStrike" cap="none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의견 입력</a:t>
              </a:r>
              <a:endParaRPr lang="en-US" altLang="ko-KR" sz="15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5" name="Google Shape;176;g7c553259d1_0_81">
              <a:extLst>
                <a:ext uri="{FF2B5EF4-FFF2-40B4-BE49-F238E27FC236}">
                  <a16:creationId xmlns="" xmlns:a16="http://schemas.microsoft.com/office/drawing/2014/main" id="{0878846A-8BAA-43A0-91D2-982A7B03E937}"/>
                </a:ext>
              </a:extLst>
            </p:cNvPr>
            <p:cNvSpPr/>
            <p:nvPr/>
          </p:nvSpPr>
          <p:spPr>
            <a:xfrm>
              <a:off x="6114734" y="4029385"/>
              <a:ext cx="676404" cy="716904"/>
            </a:xfrm>
            <a:prstGeom prst="rect">
              <a:avLst/>
            </a:prstGeom>
            <a:solidFill>
              <a:srgbClr val="DC7F0D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 smtClean="0">
                  <a:solidFill>
                    <a:schemeClr val="bg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등</a:t>
              </a:r>
              <a:r>
                <a:rPr lang="ko-KR" altLang="en-US" sz="1500" dirty="0">
                  <a:solidFill>
                    <a:schemeClr val="bg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록</a:t>
              </a:r>
              <a:endParaRPr sz="1500" b="0" i="0" u="none" strike="noStrike" cap="none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6" name="타원 35"/>
            <p:cNvSpPr/>
            <p:nvPr/>
          </p:nvSpPr>
          <p:spPr>
            <a:xfrm>
              <a:off x="2101236" y="5150691"/>
              <a:ext cx="655390" cy="599380"/>
            </a:xfrm>
            <a:prstGeom prst="ellipse">
              <a:avLst/>
            </a:prstGeom>
            <a:solidFill>
              <a:srgbClr val="DC7F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 smtClean="0"/>
                <a:t>HT</a:t>
              </a:r>
              <a:endParaRPr lang="ko-KR" altLang="en-US" sz="1500" dirty="0"/>
            </a:p>
          </p:txBody>
        </p:sp>
        <p:sp>
          <p:nvSpPr>
            <p:cNvPr id="37" name="Google Shape;176;g7c553259d1_0_81">
              <a:extLst>
                <a:ext uri="{FF2B5EF4-FFF2-40B4-BE49-F238E27FC236}">
                  <a16:creationId xmlns="" xmlns:a16="http://schemas.microsoft.com/office/drawing/2014/main" id="{0878846A-8BAA-43A0-91D2-982A7B03E937}"/>
                </a:ext>
              </a:extLst>
            </p:cNvPr>
            <p:cNvSpPr/>
            <p:nvPr/>
          </p:nvSpPr>
          <p:spPr>
            <a:xfrm>
              <a:off x="2884688" y="5137537"/>
              <a:ext cx="3799603" cy="62221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Clr>
                  <a:srgbClr val="000000"/>
                </a:buClr>
                <a:buSzPts val="1500"/>
              </a:pPr>
              <a:r>
                <a:rPr lang="ko-KR" altLang="en-US" sz="1500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얘들 </a:t>
              </a:r>
              <a:r>
                <a:rPr lang="en-US" altLang="ko-KR" sz="1500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BTS</a:t>
              </a:r>
              <a:r>
                <a:rPr lang="ko-KR" altLang="en-US" sz="1500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급 </a:t>
              </a:r>
              <a:r>
                <a:rPr lang="ko-KR" altLang="en-US" sz="1500" dirty="0" err="1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맞나염</a:t>
              </a:r>
              <a:r>
                <a:rPr lang="en-US" altLang="ko-KR" sz="1500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?</a:t>
              </a:r>
              <a:endParaRPr lang="en-US" altLang="ko-KR" sz="15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74" name="Google Shape;174;g7c553259d1_0_81"/>
            <p:cNvSpPr/>
            <p:nvPr/>
          </p:nvSpPr>
          <p:spPr>
            <a:xfrm>
              <a:off x="1949886" y="4000976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</a:t>
              </a:r>
              <a:endParaRPr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96" name="Google Shape;196;g7c553259d1_0_81"/>
            <p:cNvSpPr/>
            <p:nvPr/>
          </p:nvSpPr>
          <p:spPr>
            <a:xfrm>
              <a:off x="2756626" y="4013476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3</a:t>
              </a:r>
              <a:endParaRPr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7" name="Google Shape;207;g7c553259d1_0_81"/>
            <p:cNvSpPr/>
            <p:nvPr/>
          </p:nvSpPr>
          <p:spPr>
            <a:xfrm>
              <a:off x="6060004" y="3991809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4</a:t>
              </a:r>
              <a:endParaRPr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8" name="Google Shape;208;g7c553259d1_0_81"/>
            <p:cNvSpPr/>
            <p:nvPr/>
          </p:nvSpPr>
          <p:spPr>
            <a:xfrm>
              <a:off x="1960813" y="5049267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5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4" name="Google Shape;204;g7c553259d1_0_81"/>
            <p:cNvSpPr/>
            <p:nvPr/>
          </p:nvSpPr>
          <p:spPr>
            <a:xfrm>
              <a:off x="1977880" y="5938930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6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10" name="꺾인 연결선 9"/>
            <p:cNvCxnSpPr/>
            <p:nvPr/>
          </p:nvCxnSpPr>
          <p:spPr>
            <a:xfrm>
              <a:off x="2490496" y="6002801"/>
              <a:ext cx="290947" cy="140755"/>
            </a:xfrm>
            <a:prstGeom prst="bentConnector3">
              <a:avLst>
                <a:gd name="adj1" fmla="val 0"/>
              </a:avLst>
            </a:prstGeom>
            <a:ln w="28575">
              <a:solidFill>
                <a:srgbClr val="DC7F0D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487169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1537499120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user_w_ht_projects_detail</a:t>
                      </a: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프로젝트 상세 페이지</a:t>
                      </a:r>
                      <a:r>
                        <a:rPr lang="en-US" altLang="ko-KR" sz="1500" b="0" u="none" strike="noStrike" cap="none" dirty="0">
                          <a:solidFill>
                            <a:schemeClr val="dk1"/>
                          </a:solidFill>
                        </a:rPr>
                        <a:t>(2)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상세 페이지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(1)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에서 이어짐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2761830058"/>
              </p:ext>
            </p:extLst>
          </p:nvPr>
        </p:nvGraphicFramePr>
        <p:xfrm>
          <a:off x="8509686" y="1289961"/>
          <a:ext cx="3532000" cy="533190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5943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01879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작성시 메이커가 작성한 환불 정책 표시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943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의견 작성자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ID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표시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62632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의견 작성 텍스트 박스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943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작성한 의견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등록 버튼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5943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작성된 의견 표시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5943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 smtClean="0"/>
                        <a:t>6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dirty="0" smtClean="0"/>
                        <a:t>의견에 달린 메이커의 답변 표시</a:t>
                      </a: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71525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1872990" y="1371238"/>
            <a:ext cx="5066408" cy="5052315"/>
            <a:chOff x="1872990" y="1371238"/>
            <a:chExt cx="5066408" cy="5052315"/>
          </a:xfrm>
        </p:grpSpPr>
        <p:sp>
          <p:nvSpPr>
            <p:cNvPr id="30" name="Google Shape;176;g7c553259d1_0_81">
              <a:extLst>
                <a:ext uri="{FF2B5EF4-FFF2-40B4-BE49-F238E27FC236}">
                  <a16:creationId xmlns="" xmlns:a16="http://schemas.microsoft.com/office/drawing/2014/main" id="{CBA66B1C-BC87-4F39-A0EF-904FBF90FC1E}"/>
                </a:ext>
              </a:extLst>
            </p:cNvPr>
            <p:cNvSpPr/>
            <p:nvPr/>
          </p:nvSpPr>
          <p:spPr>
            <a:xfrm>
              <a:off x="1872991" y="1371238"/>
              <a:ext cx="5039068" cy="44448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  <a:buFont typeface="Arial"/>
              </a:pP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프로젝트</a:t>
              </a: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 </a:t>
              </a: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세부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 </a:t>
              </a:r>
              <a:r>
                <a:rPr lang="ko-KR" altLang="en-US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동영상</a:t>
              </a:r>
              <a:endParaRPr lang="ko-KR" sz="1500" b="0" i="0" u="none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32" name="Google Shape;176;g7c553259d1_0_81">
              <a:extLst>
                <a:ext uri="{FF2B5EF4-FFF2-40B4-BE49-F238E27FC236}">
                  <a16:creationId xmlns="" xmlns:a16="http://schemas.microsoft.com/office/drawing/2014/main" id="{CA7B6956-F91B-4FA3-9BDE-FB9F73D25A79}"/>
                </a:ext>
              </a:extLst>
            </p:cNvPr>
            <p:cNvSpPr/>
            <p:nvPr/>
          </p:nvSpPr>
          <p:spPr>
            <a:xfrm>
              <a:off x="1897541" y="1978247"/>
              <a:ext cx="5039068" cy="44448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  <a:buFont typeface="Arial"/>
              </a:pP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프로젝트</a:t>
              </a: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 </a:t>
              </a: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세부</a:t>
              </a: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 </a:t>
              </a: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이미지</a:t>
              </a:r>
              <a:endParaRPr lang="ko-KR" dirty="0" err="1">
                <a:solidFill>
                  <a:schemeClr val="dk1"/>
                </a:solidFill>
              </a:endParaRPr>
            </a:p>
          </p:txBody>
        </p:sp>
        <p:sp>
          <p:nvSpPr>
            <p:cNvPr id="33" name="Google Shape;176;g7c553259d1_0_81">
              <a:extLst>
                <a:ext uri="{FF2B5EF4-FFF2-40B4-BE49-F238E27FC236}">
                  <a16:creationId xmlns="" xmlns:a16="http://schemas.microsoft.com/office/drawing/2014/main" id="{29FE8594-EA7A-4B62-B46A-D4F6BAC1C327}"/>
                </a:ext>
              </a:extLst>
            </p:cNvPr>
            <p:cNvSpPr/>
            <p:nvPr/>
          </p:nvSpPr>
          <p:spPr>
            <a:xfrm>
              <a:off x="1900330" y="2640443"/>
              <a:ext cx="5039068" cy="44448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프로젝트</a:t>
              </a: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 </a:t>
              </a: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세부</a:t>
              </a: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 </a:t>
              </a: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내용</a:t>
              </a:r>
              <a:endParaRPr sz="1500" b="0" i="0" u="none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4" name="Google Shape;176;g7c553259d1_0_81">
              <a:extLst>
                <a:ext uri="{FF2B5EF4-FFF2-40B4-BE49-F238E27FC236}">
                  <a16:creationId xmlns="" xmlns:a16="http://schemas.microsoft.com/office/drawing/2014/main" id="{0878846A-8BAA-43A0-91D2-982A7B03E937}"/>
                </a:ext>
              </a:extLst>
            </p:cNvPr>
            <p:cNvSpPr/>
            <p:nvPr/>
          </p:nvSpPr>
          <p:spPr>
            <a:xfrm>
              <a:off x="1872990" y="3263404"/>
              <a:ext cx="5039068" cy="44448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환불 정책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5" name="그룹 4"/>
            <p:cNvGrpSpPr/>
            <p:nvPr/>
          </p:nvGrpSpPr>
          <p:grpSpPr>
            <a:xfrm>
              <a:off x="1894752" y="4989745"/>
              <a:ext cx="5039068" cy="1433808"/>
              <a:chOff x="1872991" y="5102074"/>
              <a:chExt cx="5039068" cy="1433808"/>
            </a:xfrm>
          </p:grpSpPr>
          <p:sp>
            <p:nvSpPr>
              <p:cNvPr id="24" name="Google Shape;176;g7c553259d1_0_81">
                <a:extLst>
                  <a:ext uri="{FF2B5EF4-FFF2-40B4-BE49-F238E27FC236}">
                    <a16:creationId xmlns="" xmlns:a16="http://schemas.microsoft.com/office/drawing/2014/main" id="{0878846A-8BAA-43A0-91D2-982A7B03E937}"/>
                  </a:ext>
                </a:extLst>
              </p:cNvPr>
              <p:cNvSpPr/>
              <p:nvPr/>
            </p:nvSpPr>
            <p:spPr>
              <a:xfrm>
                <a:off x="1872991" y="5102074"/>
                <a:ext cx="5039068" cy="1433808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Clr>
                    <a:srgbClr val="000000"/>
                  </a:buClr>
                  <a:buSzPts val="1500"/>
                </a:pPr>
                <a:endParaRPr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5" name="Google Shape;176;g7c553259d1_0_81">
                <a:extLst>
                  <a:ext uri="{FF2B5EF4-FFF2-40B4-BE49-F238E27FC236}">
                    <a16:creationId xmlns="" xmlns:a16="http://schemas.microsoft.com/office/drawing/2014/main" id="{0878846A-8BAA-43A0-91D2-982A7B03E937}"/>
                  </a:ext>
                </a:extLst>
              </p:cNvPr>
              <p:cNvSpPr/>
              <p:nvPr/>
            </p:nvSpPr>
            <p:spPr>
              <a:xfrm>
                <a:off x="1987399" y="5192128"/>
                <a:ext cx="4810251" cy="716904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Clr>
                    <a:srgbClr val="000000"/>
                  </a:buClr>
                  <a:buSzPts val="1500"/>
                </a:pPr>
                <a:endParaRPr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6" name="Google Shape;176;g7c553259d1_0_81">
                <a:extLst>
                  <a:ext uri="{FF2B5EF4-FFF2-40B4-BE49-F238E27FC236}">
                    <a16:creationId xmlns="" xmlns:a16="http://schemas.microsoft.com/office/drawing/2014/main" id="{0878846A-8BAA-43A0-91D2-982A7B03E937}"/>
                  </a:ext>
                </a:extLst>
              </p:cNvPr>
              <p:cNvSpPr/>
              <p:nvPr/>
            </p:nvSpPr>
            <p:spPr>
              <a:xfrm>
                <a:off x="2187683" y="6033791"/>
                <a:ext cx="4609968" cy="358452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Clr>
                    <a:srgbClr val="000000"/>
                  </a:buClr>
                  <a:buSzPts val="1500"/>
                </a:pPr>
                <a:r>
                  <a:rPr lang="en-US" altLang="ko-KR" sz="15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 </a:t>
                </a:r>
                <a:r>
                  <a:rPr lang="en-US" altLang="ko-KR" sz="1500" dirty="0" smtClean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        </a:t>
                </a:r>
                <a:r>
                  <a:rPr lang="ko-KR" altLang="en-US" sz="1500" dirty="0" err="1" smtClean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물론이져</a:t>
                </a:r>
                <a:r>
                  <a:rPr lang="ko-KR" altLang="en-US" sz="1500" dirty="0" smtClean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 무조건 </a:t>
                </a:r>
                <a:r>
                  <a:rPr lang="ko-KR" altLang="en-US" sz="1500" dirty="0" err="1" smtClean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대박남</a:t>
                </a:r>
                <a:endParaRPr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27" name="Google Shape;176;g7c553259d1_0_81">
              <a:extLst>
                <a:ext uri="{FF2B5EF4-FFF2-40B4-BE49-F238E27FC236}">
                  <a16:creationId xmlns="" xmlns:a16="http://schemas.microsoft.com/office/drawing/2014/main" id="{0878846A-8BAA-43A0-91D2-982A7B03E937}"/>
                </a:ext>
              </a:extLst>
            </p:cNvPr>
            <p:cNvSpPr/>
            <p:nvPr/>
          </p:nvSpPr>
          <p:spPr>
            <a:xfrm>
              <a:off x="1897541" y="3933197"/>
              <a:ext cx="5036279" cy="888185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" name="타원 5"/>
            <p:cNvSpPr/>
            <p:nvPr/>
          </p:nvSpPr>
          <p:spPr>
            <a:xfrm>
              <a:off x="2059671" y="4042538"/>
              <a:ext cx="690599" cy="690599"/>
            </a:xfrm>
            <a:prstGeom prst="ellipse">
              <a:avLst/>
            </a:prstGeom>
            <a:solidFill>
              <a:srgbClr val="DC7F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ID</a:t>
              </a:r>
              <a:endParaRPr lang="ko-KR" altLang="en-US" dirty="0"/>
            </a:p>
          </p:txBody>
        </p:sp>
        <p:sp>
          <p:nvSpPr>
            <p:cNvPr id="31" name="Google Shape;176;g7c553259d1_0_81">
              <a:extLst>
                <a:ext uri="{FF2B5EF4-FFF2-40B4-BE49-F238E27FC236}">
                  <a16:creationId xmlns="" xmlns:a16="http://schemas.microsoft.com/office/drawing/2014/main" id="{0878846A-8BAA-43A0-91D2-982A7B03E937}"/>
                </a:ext>
              </a:extLst>
            </p:cNvPr>
            <p:cNvSpPr/>
            <p:nvPr/>
          </p:nvSpPr>
          <p:spPr>
            <a:xfrm>
              <a:off x="2843124" y="4029385"/>
              <a:ext cx="3183261" cy="716904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b="0" i="0" u="none" strike="noStrike" cap="none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의견 입력</a:t>
              </a:r>
              <a:endParaRPr lang="en-US" altLang="ko-KR" sz="15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5" name="Google Shape;176;g7c553259d1_0_81">
              <a:extLst>
                <a:ext uri="{FF2B5EF4-FFF2-40B4-BE49-F238E27FC236}">
                  <a16:creationId xmlns="" xmlns:a16="http://schemas.microsoft.com/office/drawing/2014/main" id="{0878846A-8BAA-43A0-91D2-982A7B03E937}"/>
                </a:ext>
              </a:extLst>
            </p:cNvPr>
            <p:cNvSpPr/>
            <p:nvPr/>
          </p:nvSpPr>
          <p:spPr>
            <a:xfrm>
              <a:off x="6114734" y="4029385"/>
              <a:ext cx="676404" cy="716904"/>
            </a:xfrm>
            <a:prstGeom prst="rect">
              <a:avLst/>
            </a:prstGeom>
            <a:solidFill>
              <a:srgbClr val="DC7F0D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 smtClean="0">
                  <a:solidFill>
                    <a:schemeClr val="bg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등</a:t>
              </a:r>
              <a:r>
                <a:rPr lang="ko-KR" altLang="en-US" sz="1500" dirty="0">
                  <a:solidFill>
                    <a:schemeClr val="bg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록</a:t>
              </a:r>
              <a:endParaRPr sz="1500" b="0" i="0" u="none" strike="noStrike" cap="none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6" name="타원 35"/>
            <p:cNvSpPr/>
            <p:nvPr/>
          </p:nvSpPr>
          <p:spPr>
            <a:xfrm>
              <a:off x="2101236" y="5150691"/>
              <a:ext cx="655390" cy="599380"/>
            </a:xfrm>
            <a:prstGeom prst="ellipse">
              <a:avLst/>
            </a:prstGeom>
            <a:solidFill>
              <a:srgbClr val="DC7F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 smtClean="0"/>
                <a:t>HT</a:t>
              </a:r>
              <a:endParaRPr lang="ko-KR" altLang="en-US" sz="1500" dirty="0"/>
            </a:p>
          </p:txBody>
        </p:sp>
        <p:sp>
          <p:nvSpPr>
            <p:cNvPr id="37" name="Google Shape;176;g7c553259d1_0_81">
              <a:extLst>
                <a:ext uri="{FF2B5EF4-FFF2-40B4-BE49-F238E27FC236}">
                  <a16:creationId xmlns="" xmlns:a16="http://schemas.microsoft.com/office/drawing/2014/main" id="{0878846A-8BAA-43A0-91D2-982A7B03E937}"/>
                </a:ext>
              </a:extLst>
            </p:cNvPr>
            <p:cNvSpPr/>
            <p:nvPr/>
          </p:nvSpPr>
          <p:spPr>
            <a:xfrm>
              <a:off x="2884688" y="5137537"/>
              <a:ext cx="3799603" cy="62221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Clr>
                  <a:srgbClr val="000000"/>
                </a:buClr>
                <a:buSzPts val="1500"/>
              </a:pPr>
              <a:r>
                <a:rPr lang="ko-KR" altLang="en-US" sz="1500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얘들 </a:t>
              </a:r>
              <a:r>
                <a:rPr lang="en-US" altLang="ko-KR" sz="1500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BTS</a:t>
              </a:r>
              <a:r>
                <a:rPr lang="ko-KR" altLang="en-US" sz="1500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급 </a:t>
              </a:r>
              <a:r>
                <a:rPr lang="ko-KR" altLang="en-US" sz="1500" dirty="0" err="1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맞나염</a:t>
              </a:r>
              <a:r>
                <a:rPr lang="en-US" altLang="ko-KR" sz="1500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?</a:t>
              </a:r>
              <a:endParaRPr lang="en-US" altLang="ko-KR" sz="15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10" name="꺾인 연결선 9"/>
            <p:cNvCxnSpPr/>
            <p:nvPr/>
          </p:nvCxnSpPr>
          <p:spPr>
            <a:xfrm>
              <a:off x="2490496" y="6002801"/>
              <a:ext cx="290947" cy="140755"/>
            </a:xfrm>
            <a:prstGeom prst="bentConnector3">
              <a:avLst>
                <a:gd name="adj1" fmla="val 0"/>
              </a:avLst>
            </a:prstGeom>
            <a:ln w="28575">
              <a:solidFill>
                <a:srgbClr val="DC7F0D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33" y="1218200"/>
            <a:ext cx="10151534" cy="54551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895422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891520126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user_w_ht_projects_detail</a:t>
                      </a: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프로젝트 상세 페이지</a:t>
                      </a:r>
                      <a:r>
                        <a:rPr lang="en-US" altLang="ko-KR" sz="1500" b="0" u="none" strike="noStrike" cap="none" dirty="0">
                          <a:solidFill>
                            <a:schemeClr val="dk1"/>
                          </a:solidFill>
                        </a:rPr>
                        <a:t>(2)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상세 페이지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(1)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에서 이어짐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2485638130"/>
              </p:ext>
            </p:extLst>
          </p:nvPr>
        </p:nvGraphicFramePr>
        <p:xfrm>
          <a:off x="8509686" y="1289961"/>
          <a:ext cx="3532000" cy="533190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5943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01879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작성시 메이커가 작성한 환불 정책 표시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943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의견 작성자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ID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표시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62632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의견 작성 텍스트 박스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943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작성한 의견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등록 버튼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5943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작성된 의견 표시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5943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 smtClean="0"/>
                        <a:t>6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dirty="0" smtClean="0"/>
                        <a:t>의견에 달린 메이커의 답변 표시</a:t>
                      </a: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71525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1872990" y="1371238"/>
            <a:ext cx="5066408" cy="5052315"/>
            <a:chOff x="1872990" y="1371238"/>
            <a:chExt cx="5066408" cy="5052315"/>
          </a:xfrm>
        </p:grpSpPr>
        <p:sp>
          <p:nvSpPr>
            <p:cNvPr id="30" name="Google Shape;176;g7c553259d1_0_81">
              <a:extLst>
                <a:ext uri="{FF2B5EF4-FFF2-40B4-BE49-F238E27FC236}">
                  <a16:creationId xmlns="" xmlns:a16="http://schemas.microsoft.com/office/drawing/2014/main" id="{CBA66B1C-BC87-4F39-A0EF-904FBF90FC1E}"/>
                </a:ext>
              </a:extLst>
            </p:cNvPr>
            <p:cNvSpPr/>
            <p:nvPr/>
          </p:nvSpPr>
          <p:spPr>
            <a:xfrm>
              <a:off x="1872991" y="1371238"/>
              <a:ext cx="5039068" cy="44448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  <a:buFont typeface="Arial"/>
              </a:pP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프로젝트</a:t>
              </a: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 </a:t>
              </a: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세부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 </a:t>
              </a:r>
              <a:r>
                <a:rPr lang="ko-KR" altLang="en-US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동영상</a:t>
              </a:r>
              <a:endParaRPr lang="ko-KR" sz="1500" b="0" i="0" u="none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32" name="Google Shape;176;g7c553259d1_0_81">
              <a:extLst>
                <a:ext uri="{FF2B5EF4-FFF2-40B4-BE49-F238E27FC236}">
                  <a16:creationId xmlns="" xmlns:a16="http://schemas.microsoft.com/office/drawing/2014/main" id="{CA7B6956-F91B-4FA3-9BDE-FB9F73D25A79}"/>
                </a:ext>
              </a:extLst>
            </p:cNvPr>
            <p:cNvSpPr/>
            <p:nvPr/>
          </p:nvSpPr>
          <p:spPr>
            <a:xfrm>
              <a:off x="1897541" y="1978247"/>
              <a:ext cx="5039068" cy="44448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  <a:buFont typeface="Arial"/>
              </a:pP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프로젝트</a:t>
              </a: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 </a:t>
              </a: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세부</a:t>
              </a: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 </a:t>
              </a: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이미지</a:t>
              </a:r>
              <a:endParaRPr lang="ko-KR" dirty="0" err="1">
                <a:solidFill>
                  <a:schemeClr val="dk1"/>
                </a:solidFill>
              </a:endParaRPr>
            </a:p>
          </p:txBody>
        </p:sp>
        <p:sp>
          <p:nvSpPr>
            <p:cNvPr id="33" name="Google Shape;176;g7c553259d1_0_81">
              <a:extLst>
                <a:ext uri="{FF2B5EF4-FFF2-40B4-BE49-F238E27FC236}">
                  <a16:creationId xmlns="" xmlns:a16="http://schemas.microsoft.com/office/drawing/2014/main" id="{29FE8594-EA7A-4B62-B46A-D4F6BAC1C327}"/>
                </a:ext>
              </a:extLst>
            </p:cNvPr>
            <p:cNvSpPr/>
            <p:nvPr/>
          </p:nvSpPr>
          <p:spPr>
            <a:xfrm>
              <a:off x="1900330" y="2640443"/>
              <a:ext cx="5039068" cy="44448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프로젝트</a:t>
              </a: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 </a:t>
              </a: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세부</a:t>
              </a: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 </a:t>
              </a: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내용</a:t>
              </a:r>
              <a:endParaRPr sz="1500" b="0" i="0" u="none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4" name="Google Shape;176;g7c553259d1_0_81">
              <a:extLst>
                <a:ext uri="{FF2B5EF4-FFF2-40B4-BE49-F238E27FC236}">
                  <a16:creationId xmlns="" xmlns:a16="http://schemas.microsoft.com/office/drawing/2014/main" id="{0878846A-8BAA-43A0-91D2-982A7B03E937}"/>
                </a:ext>
              </a:extLst>
            </p:cNvPr>
            <p:cNvSpPr/>
            <p:nvPr/>
          </p:nvSpPr>
          <p:spPr>
            <a:xfrm>
              <a:off x="1872990" y="3263404"/>
              <a:ext cx="5039068" cy="44448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환불 정책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5" name="그룹 4"/>
            <p:cNvGrpSpPr/>
            <p:nvPr/>
          </p:nvGrpSpPr>
          <p:grpSpPr>
            <a:xfrm>
              <a:off x="1894752" y="4989745"/>
              <a:ext cx="5039068" cy="1433808"/>
              <a:chOff x="1872991" y="5102074"/>
              <a:chExt cx="5039068" cy="1433808"/>
            </a:xfrm>
          </p:grpSpPr>
          <p:sp>
            <p:nvSpPr>
              <p:cNvPr id="24" name="Google Shape;176;g7c553259d1_0_81">
                <a:extLst>
                  <a:ext uri="{FF2B5EF4-FFF2-40B4-BE49-F238E27FC236}">
                    <a16:creationId xmlns="" xmlns:a16="http://schemas.microsoft.com/office/drawing/2014/main" id="{0878846A-8BAA-43A0-91D2-982A7B03E937}"/>
                  </a:ext>
                </a:extLst>
              </p:cNvPr>
              <p:cNvSpPr/>
              <p:nvPr/>
            </p:nvSpPr>
            <p:spPr>
              <a:xfrm>
                <a:off x="1872991" y="5102074"/>
                <a:ext cx="5039068" cy="1433808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Clr>
                    <a:srgbClr val="000000"/>
                  </a:buClr>
                  <a:buSzPts val="1500"/>
                </a:pPr>
                <a:endParaRPr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5" name="Google Shape;176;g7c553259d1_0_81">
                <a:extLst>
                  <a:ext uri="{FF2B5EF4-FFF2-40B4-BE49-F238E27FC236}">
                    <a16:creationId xmlns="" xmlns:a16="http://schemas.microsoft.com/office/drawing/2014/main" id="{0878846A-8BAA-43A0-91D2-982A7B03E937}"/>
                  </a:ext>
                </a:extLst>
              </p:cNvPr>
              <p:cNvSpPr/>
              <p:nvPr/>
            </p:nvSpPr>
            <p:spPr>
              <a:xfrm>
                <a:off x="1987399" y="5192128"/>
                <a:ext cx="4810251" cy="716904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Clr>
                    <a:srgbClr val="000000"/>
                  </a:buClr>
                  <a:buSzPts val="1500"/>
                </a:pPr>
                <a:endParaRPr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6" name="Google Shape;176;g7c553259d1_0_81">
                <a:extLst>
                  <a:ext uri="{FF2B5EF4-FFF2-40B4-BE49-F238E27FC236}">
                    <a16:creationId xmlns="" xmlns:a16="http://schemas.microsoft.com/office/drawing/2014/main" id="{0878846A-8BAA-43A0-91D2-982A7B03E937}"/>
                  </a:ext>
                </a:extLst>
              </p:cNvPr>
              <p:cNvSpPr/>
              <p:nvPr/>
            </p:nvSpPr>
            <p:spPr>
              <a:xfrm>
                <a:off x="2187683" y="6033791"/>
                <a:ext cx="4609968" cy="358452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Clr>
                    <a:srgbClr val="000000"/>
                  </a:buClr>
                  <a:buSzPts val="1500"/>
                </a:pPr>
                <a:r>
                  <a:rPr lang="en-US" altLang="ko-KR" sz="15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 </a:t>
                </a:r>
                <a:r>
                  <a:rPr lang="en-US" altLang="ko-KR" sz="1500" dirty="0" smtClean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        </a:t>
                </a:r>
                <a:r>
                  <a:rPr lang="ko-KR" altLang="en-US" sz="1500" dirty="0" err="1" smtClean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물론이져</a:t>
                </a:r>
                <a:r>
                  <a:rPr lang="ko-KR" altLang="en-US" sz="1500" dirty="0" smtClean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 무조건 </a:t>
                </a:r>
                <a:r>
                  <a:rPr lang="ko-KR" altLang="en-US" sz="1500" dirty="0" err="1" smtClean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대박남</a:t>
                </a:r>
                <a:endParaRPr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27" name="Google Shape;176;g7c553259d1_0_81">
              <a:extLst>
                <a:ext uri="{FF2B5EF4-FFF2-40B4-BE49-F238E27FC236}">
                  <a16:creationId xmlns="" xmlns:a16="http://schemas.microsoft.com/office/drawing/2014/main" id="{0878846A-8BAA-43A0-91D2-982A7B03E937}"/>
                </a:ext>
              </a:extLst>
            </p:cNvPr>
            <p:cNvSpPr/>
            <p:nvPr/>
          </p:nvSpPr>
          <p:spPr>
            <a:xfrm>
              <a:off x="1897541" y="3933197"/>
              <a:ext cx="5036279" cy="888185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" name="타원 5"/>
            <p:cNvSpPr/>
            <p:nvPr/>
          </p:nvSpPr>
          <p:spPr>
            <a:xfrm>
              <a:off x="2059671" y="4042538"/>
              <a:ext cx="690599" cy="690599"/>
            </a:xfrm>
            <a:prstGeom prst="ellipse">
              <a:avLst/>
            </a:prstGeom>
            <a:solidFill>
              <a:srgbClr val="DC7F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ID</a:t>
              </a:r>
              <a:endParaRPr lang="ko-KR" altLang="en-US" dirty="0"/>
            </a:p>
          </p:txBody>
        </p:sp>
        <p:sp>
          <p:nvSpPr>
            <p:cNvPr id="31" name="Google Shape;176;g7c553259d1_0_81">
              <a:extLst>
                <a:ext uri="{FF2B5EF4-FFF2-40B4-BE49-F238E27FC236}">
                  <a16:creationId xmlns="" xmlns:a16="http://schemas.microsoft.com/office/drawing/2014/main" id="{0878846A-8BAA-43A0-91D2-982A7B03E937}"/>
                </a:ext>
              </a:extLst>
            </p:cNvPr>
            <p:cNvSpPr/>
            <p:nvPr/>
          </p:nvSpPr>
          <p:spPr>
            <a:xfrm>
              <a:off x="2843124" y="4029385"/>
              <a:ext cx="3183261" cy="716904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b="0" i="0" u="none" strike="noStrike" cap="none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의견 입력</a:t>
              </a:r>
              <a:endParaRPr lang="en-US" altLang="ko-KR" sz="15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5" name="Google Shape;176;g7c553259d1_0_81">
              <a:extLst>
                <a:ext uri="{FF2B5EF4-FFF2-40B4-BE49-F238E27FC236}">
                  <a16:creationId xmlns="" xmlns:a16="http://schemas.microsoft.com/office/drawing/2014/main" id="{0878846A-8BAA-43A0-91D2-982A7B03E937}"/>
                </a:ext>
              </a:extLst>
            </p:cNvPr>
            <p:cNvSpPr/>
            <p:nvPr/>
          </p:nvSpPr>
          <p:spPr>
            <a:xfrm>
              <a:off x="6114734" y="4029385"/>
              <a:ext cx="676404" cy="716904"/>
            </a:xfrm>
            <a:prstGeom prst="rect">
              <a:avLst/>
            </a:prstGeom>
            <a:solidFill>
              <a:srgbClr val="DC7F0D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 smtClean="0">
                  <a:solidFill>
                    <a:schemeClr val="bg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등</a:t>
              </a:r>
              <a:r>
                <a:rPr lang="ko-KR" altLang="en-US" sz="1500" dirty="0">
                  <a:solidFill>
                    <a:schemeClr val="bg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록</a:t>
              </a:r>
              <a:endParaRPr sz="1500" b="0" i="0" u="none" strike="noStrike" cap="none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6" name="타원 35"/>
            <p:cNvSpPr/>
            <p:nvPr/>
          </p:nvSpPr>
          <p:spPr>
            <a:xfrm>
              <a:off x="2101236" y="5150691"/>
              <a:ext cx="655390" cy="599380"/>
            </a:xfrm>
            <a:prstGeom prst="ellipse">
              <a:avLst/>
            </a:prstGeom>
            <a:solidFill>
              <a:srgbClr val="DC7F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 smtClean="0"/>
                <a:t>HT</a:t>
              </a:r>
              <a:endParaRPr lang="ko-KR" altLang="en-US" sz="1500" dirty="0"/>
            </a:p>
          </p:txBody>
        </p:sp>
        <p:sp>
          <p:nvSpPr>
            <p:cNvPr id="37" name="Google Shape;176;g7c553259d1_0_81">
              <a:extLst>
                <a:ext uri="{FF2B5EF4-FFF2-40B4-BE49-F238E27FC236}">
                  <a16:creationId xmlns="" xmlns:a16="http://schemas.microsoft.com/office/drawing/2014/main" id="{0878846A-8BAA-43A0-91D2-982A7B03E937}"/>
                </a:ext>
              </a:extLst>
            </p:cNvPr>
            <p:cNvSpPr/>
            <p:nvPr/>
          </p:nvSpPr>
          <p:spPr>
            <a:xfrm>
              <a:off x="2884688" y="5137537"/>
              <a:ext cx="3799603" cy="62221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Clr>
                  <a:srgbClr val="000000"/>
                </a:buClr>
                <a:buSzPts val="1500"/>
              </a:pPr>
              <a:r>
                <a:rPr lang="ko-KR" altLang="en-US" sz="1500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얘들 </a:t>
              </a:r>
              <a:r>
                <a:rPr lang="en-US" altLang="ko-KR" sz="1500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BTS</a:t>
              </a:r>
              <a:r>
                <a:rPr lang="ko-KR" altLang="en-US" sz="1500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급 </a:t>
              </a:r>
              <a:r>
                <a:rPr lang="ko-KR" altLang="en-US" sz="1500" dirty="0" err="1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맞나염</a:t>
              </a:r>
              <a:r>
                <a:rPr lang="en-US" altLang="ko-KR" sz="1500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?</a:t>
              </a:r>
              <a:endParaRPr lang="en-US" altLang="ko-KR" sz="15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10" name="꺾인 연결선 9"/>
            <p:cNvCxnSpPr/>
            <p:nvPr/>
          </p:nvCxnSpPr>
          <p:spPr>
            <a:xfrm>
              <a:off x="2490496" y="6002801"/>
              <a:ext cx="290947" cy="140755"/>
            </a:xfrm>
            <a:prstGeom prst="bentConnector3">
              <a:avLst>
                <a:gd name="adj1" fmla="val 0"/>
              </a:avLst>
            </a:prstGeom>
            <a:ln w="28575">
              <a:solidFill>
                <a:srgbClr val="DC7F0D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809" y="1122055"/>
            <a:ext cx="8841360" cy="56222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046047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3340302291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user_w_ht_projects_detail</a:t>
                      </a: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프로젝트 상세 페이지</a:t>
                      </a:r>
                      <a:r>
                        <a:rPr lang="en-US" altLang="ko-KR" sz="1500" b="0" u="none" strike="noStrike" cap="none" dirty="0">
                          <a:solidFill>
                            <a:schemeClr val="dk1"/>
                          </a:solidFill>
                        </a:rPr>
                        <a:t>(2)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상세 페이지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(1)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에서 이어짐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077018646"/>
              </p:ext>
            </p:extLst>
          </p:nvPr>
        </p:nvGraphicFramePr>
        <p:xfrm>
          <a:off x="8509686" y="1289961"/>
          <a:ext cx="3532000" cy="533190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5943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01879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작성시 메이커가 작성한 환불 정책 표시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943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의견 작성자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ID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표시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62632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의견 작성 텍스트 박스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943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작성한 의견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등록 버튼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5943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작성된 의견 표시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5943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 smtClean="0"/>
                        <a:t>6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dirty="0" smtClean="0"/>
                        <a:t>의견에 달린 메이커의 답변 표시</a:t>
                      </a: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71525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1872990" y="1371238"/>
            <a:ext cx="5066408" cy="5052315"/>
            <a:chOff x="1872990" y="1371238"/>
            <a:chExt cx="5066408" cy="5052315"/>
          </a:xfrm>
        </p:grpSpPr>
        <p:sp>
          <p:nvSpPr>
            <p:cNvPr id="30" name="Google Shape;176;g7c553259d1_0_81">
              <a:extLst>
                <a:ext uri="{FF2B5EF4-FFF2-40B4-BE49-F238E27FC236}">
                  <a16:creationId xmlns="" xmlns:a16="http://schemas.microsoft.com/office/drawing/2014/main" id="{CBA66B1C-BC87-4F39-A0EF-904FBF90FC1E}"/>
                </a:ext>
              </a:extLst>
            </p:cNvPr>
            <p:cNvSpPr/>
            <p:nvPr/>
          </p:nvSpPr>
          <p:spPr>
            <a:xfrm>
              <a:off x="1872991" y="1371238"/>
              <a:ext cx="5039068" cy="44448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  <a:buFont typeface="Arial"/>
              </a:pP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프로젝트</a:t>
              </a: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 </a:t>
              </a: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세부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 </a:t>
              </a:r>
              <a:r>
                <a:rPr lang="ko-KR" altLang="en-US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동영상</a:t>
              </a:r>
              <a:endParaRPr lang="ko-KR" sz="1500" b="0" i="0" u="none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32" name="Google Shape;176;g7c553259d1_0_81">
              <a:extLst>
                <a:ext uri="{FF2B5EF4-FFF2-40B4-BE49-F238E27FC236}">
                  <a16:creationId xmlns="" xmlns:a16="http://schemas.microsoft.com/office/drawing/2014/main" id="{CA7B6956-F91B-4FA3-9BDE-FB9F73D25A79}"/>
                </a:ext>
              </a:extLst>
            </p:cNvPr>
            <p:cNvSpPr/>
            <p:nvPr/>
          </p:nvSpPr>
          <p:spPr>
            <a:xfrm>
              <a:off x="1897541" y="1978247"/>
              <a:ext cx="5039068" cy="44448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  <a:buFont typeface="Arial"/>
              </a:pP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프로젝트</a:t>
              </a: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 </a:t>
              </a: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세부</a:t>
              </a: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 </a:t>
              </a: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이미지</a:t>
              </a:r>
              <a:endParaRPr lang="ko-KR" dirty="0" err="1">
                <a:solidFill>
                  <a:schemeClr val="dk1"/>
                </a:solidFill>
              </a:endParaRPr>
            </a:p>
          </p:txBody>
        </p:sp>
        <p:sp>
          <p:nvSpPr>
            <p:cNvPr id="33" name="Google Shape;176;g7c553259d1_0_81">
              <a:extLst>
                <a:ext uri="{FF2B5EF4-FFF2-40B4-BE49-F238E27FC236}">
                  <a16:creationId xmlns="" xmlns:a16="http://schemas.microsoft.com/office/drawing/2014/main" id="{29FE8594-EA7A-4B62-B46A-D4F6BAC1C327}"/>
                </a:ext>
              </a:extLst>
            </p:cNvPr>
            <p:cNvSpPr/>
            <p:nvPr/>
          </p:nvSpPr>
          <p:spPr>
            <a:xfrm>
              <a:off x="1900330" y="2640443"/>
              <a:ext cx="5039068" cy="44448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프로젝트</a:t>
              </a: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 </a:t>
              </a: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세부</a:t>
              </a: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 </a:t>
              </a: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내용</a:t>
              </a:r>
              <a:endParaRPr sz="1500" b="0" i="0" u="none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4" name="Google Shape;176;g7c553259d1_0_81">
              <a:extLst>
                <a:ext uri="{FF2B5EF4-FFF2-40B4-BE49-F238E27FC236}">
                  <a16:creationId xmlns="" xmlns:a16="http://schemas.microsoft.com/office/drawing/2014/main" id="{0878846A-8BAA-43A0-91D2-982A7B03E937}"/>
                </a:ext>
              </a:extLst>
            </p:cNvPr>
            <p:cNvSpPr/>
            <p:nvPr/>
          </p:nvSpPr>
          <p:spPr>
            <a:xfrm>
              <a:off x="1872990" y="3263404"/>
              <a:ext cx="5039068" cy="44448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환불 정책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5" name="그룹 4"/>
            <p:cNvGrpSpPr/>
            <p:nvPr/>
          </p:nvGrpSpPr>
          <p:grpSpPr>
            <a:xfrm>
              <a:off x="1894752" y="4989745"/>
              <a:ext cx="5039068" cy="1433808"/>
              <a:chOff x="1872991" y="5102074"/>
              <a:chExt cx="5039068" cy="1433808"/>
            </a:xfrm>
          </p:grpSpPr>
          <p:sp>
            <p:nvSpPr>
              <p:cNvPr id="24" name="Google Shape;176;g7c553259d1_0_81">
                <a:extLst>
                  <a:ext uri="{FF2B5EF4-FFF2-40B4-BE49-F238E27FC236}">
                    <a16:creationId xmlns="" xmlns:a16="http://schemas.microsoft.com/office/drawing/2014/main" id="{0878846A-8BAA-43A0-91D2-982A7B03E937}"/>
                  </a:ext>
                </a:extLst>
              </p:cNvPr>
              <p:cNvSpPr/>
              <p:nvPr/>
            </p:nvSpPr>
            <p:spPr>
              <a:xfrm>
                <a:off x="1872991" y="5102074"/>
                <a:ext cx="5039068" cy="1433808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Clr>
                    <a:srgbClr val="000000"/>
                  </a:buClr>
                  <a:buSzPts val="1500"/>
                </a:pPr>
                <a:endParaRPr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5" name="Google Shape;176;g7c553259d1_0_81">
                <a:extLst>
                  <a:ext uri="{FF2B5EF4-FFF2-40B4-BE49-F238E27FC236}">
                    <a16:creationId xmlns="" xmlns:a16="http://schemas.microsoft.com/office/drawing/2014/main" id="{0878846A-8BAA-43A0-91D2-982A7B03E937}"/>
                  </a:ext>
                </a:extLst>
              </p:cNvPr>
              <p:cNvSpPr/>
              <p:nvPr/>
            </p:nvSpPr>
            <p:spPr>
              <a:xfrm>
                <a:off x="1987399" y="5192128"/>
                <a:ext cx="4810251" cy="716904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Clr>
                    <a:srgbClr val="000000"/>
                  </a:buClr>
                  <a:buSzPts val="1500"/>
                </a:pPr>
                <a:endParaRPr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6" name="Google Shape;176;g7c553259d1_0_81">
                <a:extLst>
                  <a:ext uri="{FF2B5EF4-FFF2-40B4-BE49-F238E27FC236}">
                    <a16:creationId xmlns="" xmlns:a16="http://schemas.microsoft.com/office/drawing/2014/main" id="{0878846A-8BAA-43A0-91D2-982A7B03E937}"/>
                  </a:ext>
                </a:extLst>
              </p:cNvPr>
              <p:cNvSpPr/>
              <p:nvPr/>
            </p:nvSpPr>
            <p:spPr>
              <a:xfrm>
                <a:off x="2187683" y="6033791"/>
                <a:ext cx="4609968" cy="358452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Clr>
                    <a:srgbClr val="000000"/>
                  </a:buClr>
                  <a:buSzPts val="1500"/>
                </a:pPr>
                <a:r>
                  <a:rPr lang="en-US" altLang="ko-KR" sz="15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 </a:t>
                </a:r>
                <a:r>
                  <a:rPr lang="en-US" altLang="ko-KR" sz="1500" dirty="0" smtClean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        </a:t>
                </a:r>
                <a:r>
                  <a:rPr lang="ko-KR" altLang="en-US" sz="1500" dirty="0" err="1" smtClean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물론이져</a:t>
                </a:r>
                <a:r>
                  <a:rPr lang="ko-KR" altLang="en-US" sz="1500" dirty="0" smtClean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 무조건 </a:t>
                </a:r>
                <a:r>
                  <a:rPr lang="ko-KR" altLang="en-US" sz="1500" dirty="0" err="1" smtClean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대박남</a:t>
                </a:r>
                <a:endParaRPr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27" name="Google Shape;176;g7c553259d1_0_81">
              <a:extLst>
                <a:ext uri="{FF2B5EF4-FFF2-40B4-BE49-F238E27FC236}">
                  <a16:creationId xmlns="" xmlns:a16="http://schemas.microsoft.com/office/drawing/2014/main" id="{0878846A-8BAA-43A0-91D2-982A7B03E937}"/>
                </a:ext>
              </a:extLst>
            </p:cNvPr>
            <p:cNvSpPr/>
            <p:nvPr/>
          </p:nvSpPr>
          <p:spPr>
            <a:xfrm>
              <a:off x="1897541" y="3933197"/>
              <a:ext cx="5036279" cy="888185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" name="타원 5"/>
            <p:cNvSpPr/>
            <p:nvPr/>
          </p:nvSpPr>
          <p:spPr>
            <a:xfrm>
              <a:off x="2059671" y="4042538"/>
              <a:ext cx="690599" cy="690599"/>
            </a:xfrm>
            <a:prstGeom prst="ellipse">
              <a:avLst/>
            </a:prstGeom>
            <a:solidFill>
              <a:srgbClr val="DC7F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ID</a:t>
              </a:r>
              <a:endParaRPr lang="ko-KR" altLang="en-US" dirty="0"/>
            </a:p>
          </p:txBody>
        </p:sp>
        <p:sp>
          <p:nvSpPr>
            <p:cNvPr id="31" name="Google Shape;176;g7c553259d1_0_81">
              <a:extLst>
                <a:ext uri="{FF2B5EF4-FFF2-40B4-BE49-F238E27FC236}">
                  <a16:creationId xmlns="" xmlns:a16="http://schemas.microsoft.com/office/drawing/2014/main" id="{0878846A-8BAA-43A0-91D2-982A7B03E937}"/>
                </a:ext>
              </a:extLst>
            </p:cNvPr>
            <p:cNvSpPr/>
            <p:nvPr/>
          </p:nvSpPr>
          <p:spPr>
            <a:xfrm>
              <a:off x="2843124" y="4029385"/>
              <a:ext cx="3183261" cy="716904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b="0" i="0" u="none" strike="noStrike" cap="none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의견 입력</a:t>
              </a:r>
              <a:endParaRPr lang="en-US" altLang="ko-KR" sz="15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5" name="Google Shape;176;g7c553259d1_0_81">
              <a:extLst>
                <a:ext uri="{FF2B5EF4-FFF2-40B4-BE49-F238E27FC236}">
                  <a16:creationId xmlns="" xmlns:a16="http://schemas.microsoft.com/office/drawing/2014/main" id="{0878846A-8BAA-43A0-91D2-982A7B03E937}"/>
                </a:ext>
              </a:extLst>
            </p:cNvPr>
            <p:cNvSpPr/>
            <p:nvPr/>
          </p:nvSpPr>
          <p:spPr>
            <a:xfrm>
              <a:off x="6114734" y="4029385"/>
              <a:ext cx="676404" cy="716904"/>
            </a:xfrm>
            <a:prstGeom prst="rect">
              <a:avLst/>
            </a:prstGeom>
            <a:solidFill>
              <a:srgbClr val="DC7F0D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 smtClean="0">
                  <a:solidFill>
                    <a:schemeClr val="bg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등</a:t>
              </a:r>
              <a:r>
                <a:rPr lang="ko-KR" altLang="en-US" sz="1500" dirty="0">
                  <a:solidFill>
                    <a:schemeClr val="bg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록</a:t>
              </a:r>
              <a:endParaRPr sz="1500" b="0" i="0" u="none" strike="noStrike" cap="none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6" name="타원 35"/>
            <p:cNvSpPr/>
            <p:nvPr/>
          </p:nvSpPr>
          <p:spPr>
            <a:xfrm>
              <a:off x="2101236" y="5150691"/>
              <a:ext cx="655390" cy="599380"/>
            </a:xfrm>
            <a:prstGeom prst="ellipse">
              <a:avLst/>
            </a:prstGeom>
            <a:solidFill>
              <a:srgbClr val="DC7F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 smtClean="0"/>
                <a:t>HT</a:t>
              </a:r>
              <a:endParaRPr lang="ko-KR" altLang="en-US" sz="1500" dirty="0"/>
            </a:p>
          </p:txBody>
        </p:sp>
        <p:sp>
          <p:nvSpPr>
            <p:cNvPr id="37" name="Google Shape;176;g7c553259d1_0_81">
              <a:extLst>
                <a:ext uri="{FF2B5EF4-FFF2-40B4-BE49-F238E27FC236}">
                  <a16:creationId xmlns="" xmlns:a16="http://schemas.microsoft.com/office/drawing/2014/main" id="{0878846A-8BAA-43A0-91D2-982A7B03E937}"/>
                </a:ext>
              </a:extLst>
            </p:cNvPr>
            <p:cNvSpPr/>
            <p:nvPr/>
          </p:nvSpPr>
          <p:spPr>
            <a:xfrm>
              <a:off x="2884688" y="5137537"/>
              <a:ext cx="3799603" cy="62221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Clr>
                  <a:srgbClr val="000000"/>
                </a:buClr>
                <a:buSzPts val="1500"/>
              </a:pPr>
              <a:r>
                <a:rPr lang="ko-KR" altLang="en-US" sz="1500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얘들 </a:t>
              </a:r>
              <a:r>
                <a:rPr lang="en-US" altLang="ko-KR" sz="1500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BTS</a:t>
              </a:r>
              <a:r>
                <a:rPr lang="ko-KR" altLang="en-US" sz="1500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급 </a:t>
              </a:r>
              <a:r>
                <a:rPr lang="ko-KR" altLang="en-US" sz="1500" dirty="0" err="1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맞나염</a:t>
              </a:r>
              <a:r>
                <a:rPr lang="en-US" altLang="ko-KR" sz="1500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?</a:t>
              </a:r>
              <a:endParaRPr lang="en-US" altLang="ko-KR" sz="15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10" name="꺾인 연결선 9"/>
            <p:cNvCxnSpPr/>
            <p:nvPr/>
          </p:nvCxnSpPr>
          <p:spPr>
            <a:xfrm>
              <a:off x="2490496" y="6002801"/>
              <a:ext cx="290947" cy="140755"/>
            </a:xfrm>
            <a:prstGeom prst="bentConnector3">
              <a:avLst>
                <a:gd name="adj1" fmla="val 0"/>
              </a:avLst>
            </a:prstGeom>
            <a:ln w="28575">
              <a:solidFill>
                <a:srgbClr val="DC7F0D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809" y="1122055"/>
            <a:ext cx="8841360" cy="56222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3217" y="204281"/>
            <a:ext cx="4610100" cy="6562725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590176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173205529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user_m_ht_projects_detail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상세 페이지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(1)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771645204"/>
              </p:ext>
            </p:extLst>
          </p:nvPr>
        </p:nvGraphicFramePr>
        <p:xfrm>
          <a:off x="8509686" y="1289960"/>
          <a:ext cx="3532000" cy="531119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투자하기 버튼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투자 결제 화면으로 이동</a:t>
                      </a:r>
                      <a:endParaRPr lang="ko-KR" altLang="en-US"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2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현재 </a:t>
                      </a: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펀딩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 받은 금액 표시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투자율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바와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투자율 함께 표시함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프로젝트 작성할 때 입력한 프로젝트의 고유 주소 표시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해당 주소 페이지로 이동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관심 프로젝트로 등록하는 버튼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프로젝트 신고하기 버튼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신고하기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팝업창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호출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47903" y="1271965"/>
            <a:ext cx="8032200" cy="5349900"/>
          </a:xfrm>
          <a:prstGeom prst="rect">
            <a:avLst/>
          </a:prstGeom>
          <a:noFill/>
          <a:ln w="12700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175;g7c553259d1_0_81">
            <a:extLst>
              <a:ext uri="{FF2B5EF4-FFF2-40B4-BE49-F238E27FC236}">
                <a16:creationId xmlns="" xmlns:a16="http://schemas.microsoft.com/office/drawing/2014/main" id="{5233C2A4-8E74-4C04-B60D-9830C0368ED1}"/>
              </a:ext>
            </a:extLst>
          </p:cNvPr>
          <p:cNvSpPr/>
          <p:nvPr/>
        </p:nvSpPr>
        <p:spPr>
          <a:xfrm>
            <a:off x="298358" y="1359838"/>
            <a:ext cx="3702142" cy="5164725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" name="Google Shape;175;g7c553259d1_0_81"/>
          <p:cNvSpPr/>
          <p:nvPr/>
        </p:nvSpPr>
        <p:spPr>
          <a:xfrm>
            <a:off x="488632" y="1488384"/>
            <a:ext cx="3264163" cy="1056272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r>
              <a:rPr 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 프로젝트 대표 이미지</a:t>
            </a:r>
          </a:p>
        </p:txBody>
      </p:sp>
      <p:sp>
        <p:nvSpPr>
          <p:cNvPr id="23" name="Google Shape;170;g7c553259d1_0_81"/>
          <p:cNvSpPr/>
          <p:nvPr/>
        </p:nvSpPr>
        <p:spPr>
          <a:xfrm>
            <a:off x="1211329" y="2683856"/>
            <a:ext cx="1720208" cy="339900"/>
          </a:xfrm>
          <a:prstGeom prst="rect">
            <a:avLst/>
          </a:prstGeom>
          <a:solidFill>
            <a:srgbClr val="DC7F0D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sz="18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투자하기</a:t>
            </a:r>
            <a:endParaRPr sz="18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="" xmlns:a16="http://schemas.microsoft.com/office/drawing/2014/main" id="{B5835ADD-7D32-474C-A3BF-3A3CCD28E21A}"/>
              </a:ext>
            </a:extLst>
          </p:cNvPr>
          <p:cNvCxnSpPr>
            <a:cxnSpLocks/>
          </p:cNvCxnSpPr>
          <p:nvPr/>
        </p:nvCxnSpPr>
        <p:spPr>
          <a:xfrm flipV="1">
            <a:off x="498379" y="5291182"/>
            <a:ext cx="1343025" cy="0"/>
          </a:xfrm>
          <a:prstGeom prst="straightConnector1">
            <a:avLst/>
          </a:prstGeom>
          <a:ln w="28575">
            <a:solidFill>
              <a:srgbClr val="DC7F0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Google Shape;176;g7c553259d1_0_81">
            <a:extLst>
              <a:ext uri="{FF2B5EF4-FFF2-40B4-BE49-F238E27FC236}">
                <a16:creationId xmlns="" xmlns:a16="http://schemas.microsoft.com/office/drawing/2014/main" id="{DCC01A34-2B47-48F3-BA00-F7016982BDF9}"/>
              </a:ext>
            </a:extLst>
          </p:cNvPr>
          <p:cNvSpPr/>
          <p:nvPr/>
        </p:nvSpPr>
        <p:spPr>
          <a:xfrm>
            <a:off x="530177" y="5343963"/>
            <a:ext cx="583875" cy="183150"/>
          </a:xfrm>
          <a:prstGeom prst="rect">
            <a:avLst/>
          </a:prstGeom>
          <a:solidFill>
            <a:schemeClr val="lt1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r>
              <a:rPr lang="ko-KR" alt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57%</a:t>
            </a:r>
            <a:endParaRPr lang="ko-KR" altLang="en-US"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26" name="Google Shape;176;g7c553259d1_0_81"/>
          <p:cNvSpPr/>
          <p:nvPr/>
        </p:nvSpPr>
        <p:spPr>
          <a:xfrm>
            <a:off x="498378" y="3170350"/>
            <a:ext cx="3252739" cy="2784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rgbClr val="000000"/>
              </a:buClr>
              <a:buSzPts val="1500"/>
            </a:pPr>
            <a:r>
              <a:rPr 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프로젝트 이름</a:t>
            </a:r>
            <a:endParaRPr lang="ko-KR"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27" name="Google Shape;176;g7c553259d1_0_81">
            <a:extLst>
              <a:ext uri="{FF2B5EF4-FFF2-40B4-BE49-F238E27FC236}">
                <a16:creationId xmlns="" xmlns:a16="http://schemas.microsoft.com/office/drawing/2014/main" id="{B30BE16B-8D65-4384-B0DA-A50D09A577B8}"/>
              </a:ext>
            </a:extLst>
          </p:cNvPr>
          <p:cNvSpPr/>
          <p:nvPr/>
        </p:nvSpPr>
        <p:spPr>
          <a:xfrm>
            <a:off x="498378" y="3607052"/>
            <a:ext cx="3252739" cy="2784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alt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업체명</a:t>
            </a: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" name="Google Shape;176;g7c553259d1_0_81">
            <a:extLst>
              <a:ext uri="{FF2B5EF4-FFF2-40B4-BE49-F238E27FC236}">
                <a16:creationId xmlns="" xmlns:a16="http://schemas.microsoft.com/office/drawing/2014/main" id="{700B75C6-9A07-40F2-AB91-29E7A8F8E421}"/>
              </a:ext>
            </a:extLst>
          </p:cNvPr>
          <p:cNvSpPr/>
          <p:nvPr/>
        </p:nvSpPr>
        <p:spPr>
          <a:xfrm>
            <a:off x="498378" y="4043754"/>
            <a:ext cx="3252739" cy="2784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rgbClr val="000000"/>
              </a:buClr>
              <a:buSzPts val="1500"/>
              <a:buFont typeface="Arial"/>
            </a:pPr>
            <a:r>
              <a:rPr lang="ko-KR" sz="15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펀딩</a:t>
            </a:r>
            <a:r>
              <a:rPr 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 받을 목표 금액</a:t>
            </a:r>
            <a:endParaRPr lang="ko-KR" sz="1500" dirty="0">
              <a:solidFill>
                <a:schemeClr val="dk1"/>
              </a:solidFill>
              <a:latin typeface="Malgun Gothic"/>
              <a:ea typeface="Malgun Gothic"/>
            </a:endParaRPr>
          </a:p>
        </p:txBody>
      </p:sp>
      <p:sp>
        <p:nvSpPr>
          <p:cNvPr id="29" name="Google Shape;176;g7c553259d1_0_81">
            <a:extLst>
              <a:ext uri="{FF2B5EF4-FFF2-40B4-BE49-F238E27FC236}">
                <a16:creationId xmlns="" xmlns:a16="http://schemas.microsoft.com/office/drawing/2014/main" id="{DD89504F-3007-448C-A6FE-19B35B2D37DF}"/>
              </a:ext>
            </a:extLst>
          </p:cNvPr>
          <p:cNvSpPr/>
          <p:nvPr/>
        </p:nvSpPr>
        <p:spPr>
          <a:xfrm>
            <a:off x="498378" y="4480455"/>
            <a:ext cx="3252739" cy="2784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rgbClr val="000000"/>
              </a:buClr>
              <a:buSzPts val="1500"/>
            </a:pPr>
            <a:r>
              <a:rPr lang="ko-KR" alt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프로젝트 진행 기간</a:t>
            </a: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" name="Google Shape;176;g7c553259d1_0_81">
            <a:extLst>
              <a:ext uri="{FF2B5EF4-FFF2-40B4-BE49-F238E27FC236}">
                <a16:creationId xmlns="" xmlns:a16="http://schemas.microsoft.com/office/drawing/2014/main" id="{1678392C-86C9-4C7B-8253-883D70B64401}"/>
              </a:ext>
            </a:extLst>
          </p:cNvPr>
          <p:cNvSpPr/>
          <p:nvPr/>
        </p:nvSpPr>
        <p:spPr>
          <a:xfrm>
            <a:off x="498378" y="4917157"/>
            <a:ext cx="3252739" cy="2784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rgbClr val="000000"/>
              </a:buClr>
              <a:buSzPts val="1500"/>
            </a:pPr>
            <a:r>
              <a:rPr 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현재 </a:t>
            </a:r>
            <a:r>
              <a:rPr lang="ko-KR" altLang="en-US" sz="15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펀딩</a:t>
            </a:r>
            <a:r>
              <a:rPr lang="ko-KR" alt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 받은</a:t>
            </a:r>
            <a:r>
              <a:rPr 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 금액</a:t>
            </a: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" name="Google Shape;176;g7c553259d1_0_81">
            <a:extLst>
              <a:ext uri="{FF2B5EF4-FFF2-40B4-BE49-F238E27FC236}">
                <a16:creationId xmlns="" xmlns:a16="http://schemas.microsoft.com/office/drawing/2014/main" id="{CE6D0F43-8CE7-4454-9E3B-7AA022C3B35D}"/>
              </a:ext>
            </a:extLst>
          </p:cNvPr>
          <p:cNvSpPr/>
          <p:nvPr/>
        </p:nvSpPr>
        <p:spPr>
          <a:xfrm>
            <a:off x="498378" y="5572070"/>
            <a:ext cx="3252739" cy="2784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rgbClr val="000000"/>
              </a:buClr>
              <a:buSzPts val="1500"/>
            </a:pPr>
            <a:r>
              <a:rPr 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프로젝트 고유 주소</a:t>
            </a: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" name="Google Shape;176;g7c553259d1_0_81">
            <a:extLst>
              <a:ext uri="{FF2B5EF4-FFF2-40B4-BE49-F238E27FC236}">
                <a16:creationId xmlns="" xmlns:a16="http://schemas.microsoft.com/office/drawing/2014/main" id="{8B9D43A3-D080-4785-B76B-4DD9477341D6}"/>
              </a:ext>
            </a:extLst>
          </p:cNvPr>
          <p:cNvSpPr/>
          <p:nvPr/>
        </p:nvSpPr>
        <p:spPr>
          <a:xfrm>
            <a:off x="498378" y="6008771"/>
            <a:ext cx="3252739" cy="2784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rgbClr val="000000"/>
              </a:buClr>
              <a:buSzPts val="1500"/>
            </a:pPr>
            <a:r>
              <a:rPr 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프로젝트 키워드</a:t>
            </a: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" name="Google Shape;175;g7c553259d1_0_81">
            <a:extLst>
              <a:ext uri="{FF2B5EF4-FFF2-40B4-BE49-F238E27FC236}">
                <a16:creationId xmlns="" xmlns:a16="http://schemas.microsoft.com/office/drawing/2014/main" id="{5233C2A4-8E74-4C04-B60D-9830C0368ED1}"/>
              </a:ext>
            </a:extLst>
          </p:cNvPr>
          <p:cNvSpPr/>
          <p:nvPr/>
        </p:nvSpPr>
        <p:spPr>
          <a:xfrm>
            <a:off x="4174054" y="1359837"/>
            <a:ext cx="3702142" cy="5164725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" name="Google Shape;176;g7c553259d1_0_81">
            <a:extLst>
              <a:ext uri="{FF2B5EF4-FFF2-40B4-BE49-F238E27FC236}">
                <a16:creationId xmlns="" xmlns:a16="http://schemas.microsoft.com/office/drawing/2014/main" id="{AD2C95EC-582D-4DE5-A38F-F4D321E2655F}"/>
              </a:ext>
            </a:extLst>
          </p:cNvPr>
          <p:cNvSpPr/>
          <p:nvPr/>
        </p:nvSpPr>
        <p:spPr>
          <a:xfrm>
            <a:off x="4858218" y="2863773"/>
            <a:ext cx="1165198" cy="544060"/>
          </a:xfrm>
          <a:prstGeom prst="rect">
            <a:avLst/>
          </a:prstGeom>
          <a:solidFill>
            <a:srgbClr val="DC7F0D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r>
              <a:rPr lang="ko-KR" altLang="en-US" sz="12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관심 프로젝트</a:t>
            </a:r>
            <a:endParaRPr lang="en-US" altLang="ko-KR" sz="1200" b="0" i="0" u="none" strike="noStrike" cap="none" dirty="0" smtClean="0">
              <a:solidFill>
                <a:schemeClr val="dk1"/>
              </a:solidFill>
              <a:latin typeface="Malgun Gothic"/>
              <a:ea typeface="Malgun Gothic"/>
              <a:cs typeface="Malgun Gothic"/>
            </a:endParaRPr>
          </a:p>
          <a:p>
            <a:pPr algn="ctr">
              <a:buClr>
                <a:srgbClr val="000000"/>
              </a:buClr>
              <a:buSzPts val="1500"/>
            </a:pPr>
            <a:r>
              <a:rPr lang="ko-KR" altLang="en-US" sz="12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등록</a:t>
            </a:r>
            <a:endParaRPr lang="ko-KR" sz="12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36" name="Google Shape;176;g7c553259d1_0_81">
            <a:extLst>
              <a:ext uri="{FF2B5EF4-FFF2-40B4-BE49-F238E27FC236}">
                <a16:creationId xmlns="" xmlns:a16="http://schemas.microsoft.com/office/drawing/2014/main" id="{AD2C95EC-582D-4DE5-A38F-F4D321E2655F}"/>
              </a:ext>
            </a:extLst>
          </p:cNvPr>
          <p:cNvSpPr/>
          <p:nvPr/>
        </p:nvSpPr>
        <p:spPr>
          <a:xfrm>
            <a:off x="6151023" y="2863773"/>
            <a:ext cx="1165198" cy="544060"/>
          </a:xfrm>
          <a:prstGeom prst="rect">
            <a:avLst/>
          </a:prstGeom>
          <a:solidFill>
            <a:srgbClr val="DC7F0D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r>
              <a:rPr lang="ko-KR" altLang="en-US" sz="12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프로젝트</a:t>
            </a:r>
            <a:endParaRPr lang="en-US" altLang="ko-KR" sz="1200" b="0" i="0" u="none" strike="noStrike" cap="none" dirty="0" smtClean="0">
              <a:solidFill>
                <a:schemeClr val="dk1"/>
              </a:solidFill>
              <a:latin typeface="Malgun Gothic"/>
              <a:ea typeface="Malgun Gothic"/>
              <a:cs typeface="Malgun Gothic"/>
            </a:endParaRPr>
          </a:p>
          <a:p>
            <a:pPr algn="ctr">
              <a:buClr>
                <a:srgbClr val="000000"/>
              </a:buClr>
              <a:buSzPts val="1500"/>
            </a:pPr>
            <a:r>
              <a:rPr lang="ko-KR" altLang="en-US" sz="12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신고 하기</a:t>
            </a:r>
            <a:endParaRPr lang="ko-KR" sz="12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37" name="Google Shape;176;g7c553259d1_0_81">
            <a:extLst>
              <a:ext uri="{FF2B5EF4-FFF2-40B4-BE49-F238E27FC236}">
                <a16:creationId xmlns="" xmlns:a16="http://schemas.microsoft.com/office/drawing/2014/main" id="{F899F5BB-2CA2-49B1-8BC6-DD4D5BBC5954}"/>
              </a:ext>
            </a:extLst>
          </p:cNvPr>
          <p:cNvSpPr/>
          <p:nvPr/>
        </p:nvSpPr>
        <p:spPr>
          <a:xfrm>
            <a:off x="4368533" y="1507756"/>
            <a:ext cx="3350381" cy="2784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rgbClr val="000000"/>
              </a:buClr>
              <a:buSzPts val="1500"/>
            </a:pPr>
            <a:r>
              <a:rPr lang="ko-KR" alt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프로젝트 카테고리</a:t>
            </a: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8" name="Google Shape;176;g7c553259d1_0_81">
            <a:extLst>
              <a:ext uri="{FF2B5EF4-FFF2-40B4-BE49-F238E27FC236}">
                <a16:creationId xmlns="" xmlns:a16="http://schemas.microsoft.com/office/drawing/2014/main" id="{67F6FB9B-C1D8-4622-99B3-F40F5ECC13C5}"/>
              </a:ext>
            </a:extLst>
          </p:cNvPr>
          <p:cNvSpPr/>
          <p:nvPr/>
        </p:nvSpPr>
        <p:spPr>
          <a:xfrm>
            <a:off x="4368533" y="1944458"/>
            <a:ext cx="3350381" cy="2784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rgbClr val="000000"/>
              </a:buClr>
              <a:buSzPts val="1500"/>
            </a:pPr>
            <a:r>
              <a:rPr lang="ko-KR" sz="15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문의</a:t>
            </a:r>
            <a:r>
              <a:rPr 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lang="ko-KR" sz="15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가능</a:t>
            </a: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 번호</a:t>
            </a:r>
            <a:endParaRPr lang="ko-KR"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39" name="Google Shape;176;g7c553259d1_0_81">
            <a:extLst>
              <a:ext uri="{FF2B5EF4-FFF2-40B4-BE49-F238E27FC236}">
                <a16:creationId xmlns="" xmlns:a16="http://schemas.microsoft.com/office/drawing/2014/main" id="{AD2C95EC-582D-4DE5-A38F-F4D321E2655F}"/>
              </a:ext>
            </a:extLst>
          </p:cNvPr>
          <p:cNvSpPr/>
          <p:nvPr/>
        </p:nvSpPr>
        <p:spPr>
          <a:xfrm>
            <a:off x="4368533" y="2381159"/>
            <a:ext cx="3350381" cy="2784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rgbClr val="000000"/>
              </a:buClr>
              <a:buSzPts val="1500"/>
            </a:pPr>
            <a:r>
              <a:rPr 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사업자 등록 </a:t>
            </a:r>
            <a:r>
              <a:rPr lang="ko-KR" alt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번호</a:t>
            </a:r>
            <a:endParaRPr lang="ko-KR"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40" name="Google Shape;176;g7c553259d1_0_81">
            <a:extLst>
              <a:ext uri="{FF2B5EF4-FFF2-40B4-BE49-F238E27FC236}">
                <a16:creationId xmlns="" xmlns:a16="http://schemas.microsoft.com/office/drawing/2014/main" id="{CBA66B1C-BC87-4F39-A0EF-904FBF90FC1E}"/>
              </a:ext>
            </a:extLst>
          </p:cNvPr>
          <p:cNvSpPr/>
          <p:nvPr/>
        </p:nvSpPr>
        <p:spPr>
          <a:xfrm>
            <a:off x="4367975" y="3576491"/>
            <a:ext cx="3350939" cy="1340666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Clr>
                <a:srgbClr val="000000"/>
              </a:buClr>
              <a:buSzPts val="1500"/>
              <a:buFont typeface="Arial"/>
            </a:pPr>
            <a:r>
              <a:rPr lang="ko-KR" sz="15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프로젝트</a:t>
            </a:r>
            <a:r>
              <a:rPr 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lang="ko-KR" sz="15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세부</a:t>
            </a:r>
            <a:r>
              <a:rPr lang="ko-KR" alt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lang="ko-KR" altLang="en-US" sz="15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동영상</a:t>
            </a:r>
            <a:endParaRPr lang="ko-KR" sz="1500" b="0" i="0" u="none" strike="noStrike" cap="none" dirty="0" err="1">
              <a:solidFill>
                <a:schemeClr val="dk1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41" name="Google Shape;176;g7c553259d1_0_81">
            <a:extLst>
              <a:ext uri="{FF2B5EF4-FFF2-40B4-BE49-F238E27FC236}">
                <a16:creationId xmlns="" xmlns:a16="http://schemas.microsoft.com/office/drawing/2014/main" id="{CA7B6956-F91B-4FA3-9BDE-FB9F73D25A79}"/>
              </a:ext>
            </a:extLst>
          </p:cNvPr>
          <p:cNvSpPr/>
          <p:nvPr/>
        </p:nvSpPr>
        <p:spPr>
          <a:xfrm>
            <a:off x="4368533" y="5056358"/>
            <a:ext cx="3350939" cy="1233296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Clr>
                <a:srgbClr val="000000"/>
              </a:buClr>
              <a:buSzPts val="1500"/>
              <a:buFont typeface="Arial"/>
            </a:pPr>
            <a:r>
              <a:rPr lang="ko-KR" sz="15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프로젝트</a:t>
            </a:r>
            <a:r>
              <a:rPr 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lang="ko-KR" sz="15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세부</a:t>
            </a:r>
            <a:r>
              <a:rPr 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lang="ko-KR" sz="15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이미지</a:t>
            </a:r>
            <a:endParaRPr lang="ko-KR" dirty="0" err="1">
              <a:solidFill>
                <a:schemeClr val="dk1"/>
              </a:solidFill>
            </a:endParaRPr>
          </a:p>
        </p:txBody>
      </p:sp>
      <p:sp>
        <p:nvSpPr>
          <p:cNvPr id="173" name="Google Shape;173;g7c553259d1_0_81"/>
          <p:cNvSpPr/>
          <p:nvPr/>
        </p:nvSpPr>
        <p:spPr>
          <a:xfrm>
            <a:off x="962702" y="2699156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298358" y="5056357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298358" y="5572070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4594065" y="297350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5949612" y="297350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03402670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1656004574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user_m_ht_projects_detail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상세 페이지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(2)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상세 페이지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(1)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에서 이어짐</a:t>
                      </a: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2571568109"/>
              </p:ext>
            </p:extLst>
          </p:nvPr>
        </p:nvGraphicFramePr>
        <p:xfrm>
          <a:off x="8509686" y="1289960"/>
          <a:ext cx="3532000" cy="531119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작성시 메이커가 작성한 환불 정책 표시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의견 작성자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ID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표시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의견 작성 텍스트 박스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작성한 의견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등록 버튼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작성된 의견 표시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 smtClean="0"/>
                        <a:t>6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dirty="0" smtClean="0"/>
                        <a:t>의견에 달린 메이커의 답변 표시</a:t>
                      </a: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grpSp>
        <p:nvGrpSpPr>
          <p:cNvPr id="4" name="그룹 3"/>
          <p:cNvGrpSpPr/>
          <p:nvPr/>
        </p:nvGrpSpPr>
        <p:grpSpPr>
          <a:xfrm>
            <a:off x="157954" y="1271965"/>
            <a:ext cx="8032200" cy="5349900"/>
            <a:chOff x="157954" y="1271965"/>
            <a:chExt cx="8032200" cy="5349900"/>
          </a:xfrm>
        </p:grpSpPr>
        <p:sp>
          <p:nvSpPr>
            <p:cNvPr id="168" name="Google Shape;168;g7c553259d1_0_81"/>
            <p:cNvSpPr/>
            <p:nvPr/>
          </p:nvSpPr>
          <p:spPr>
            <a:xfrm>
              <a:off x="157954" y="1271965"/>
              <a:ext cx="8032200" cy="5349900"/>
            </a:xfrm>
            <a:prstGeom prst="rect">
              <a:avLst/>
            </a:prstGeom>
            <a:noFill/>
            <a:ln w="12700" cap="flat" cmpd="sng">
              <a:solidFill>
                <a:schemeClr val="tx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2" name="그룹 1"/>
            <p:cNvGrpSpPr/>
            <p:nvPr/>
          </p:nvGrpSpPr>
          <p:grpSpPr>
            <a:xfrm>
              <a:off x="235900" y="1359837"/>
              <a:ext cx="3702142" cy="5164725"/>
              <a:chOff x="235900" y="1359837"/>
              <a:chExt cx="3702142" cy="5164725"/>
            </a:xfrm>
          </p:grpSpPr>
          <p:sp>
            <p:nvSpPr>
              <p:cNvPr id="35" name="Google Shape;175;g7c553259d1_0_81">
                <a:extLst>
                  <a:ext uri="{FF2B5EF4-FFF2-40B4-BE49-F238E27FC236}">
                    <a16:creationId xmlns="" xmlns:a16="http://schemas.microsoft.com/office/drawing/2014/main" id="{5233C2A4-8E74-4C04-B60D-9830C0368ED1}"/>
                  </a:ext>
                </a:extLst>
              </p:cNvPr>
              <p:cNvSpPr/>
              <p:nvPr/>
            </p:nvSpPr>
            <p:spPr>
              <a:xfrm>
                <a:off x="235900" y="1359837"/>
                <a:ext cx="3702142" cy="5164725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endParaRPr sz="15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6" name="Google Shape;176;g7c553259d1_0_81">
                <a:extLst>
                  <a:ext uri="{FF2B5EF4-FFF2-40B4-BE49-F238E27FC236}">
                    <a16:creationId xmlns="" xmlns:a16="http://schemas.microsoft.com/office/drawing/2014/main" id="{29FE8594-EA7A-4B62-B46A-D4F6BAC1C327}"/>
                  </a:ext>
                </a:extLst>
              </p:cNvPr>
              <p:cNvSpPr/>
              <p:nvPr/>
            </p:nvSpPr>
            <p:spPr>
              <a:xfrm>
                <a:off x="323590" y="1445487"/>
                <a:ext cx="3469092" cy="663867"/>
              </a:xfrm>
              <a:prstGeom prst="rect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Clr>
                    <a:srgbClr val="000000"/>
                  </a:buClr>
                  <a:buSzPts val="1500"/>
                </a:pPr>
                <a:r>
                  <a:rPr lang="ko-KR" sz="1500" dirty="0" err="1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프로젝트</a:t>
                </a:r>
                <a:r>
                  <a:rPr lang="ko-KR" sz="15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 </a:t>
                </a:r>
                <a:r>
                  <a:rPr lang="ko-KR" sz="1500" dirty="0" err="1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세부</a:t>
                </a:r>
                <a:r>
                  <a:rPr lang="ko-KR" sz="15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 </a:t>
                </a:r>
                <a:r>
                  <a:rPr lang="ko-KR" sz="1500" dirty="0" err="1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내용</a:t>
                </a:r>
                <a:endParaRPr sz="1500" b="0" i="0" u="none" strike="noStrike" cap="none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7" name="Google Shape;176;g7c553259d1_0_81">
                <a:extLst>
                  <a:ext uri="{FF2B5EF4-FFF2-40B4-BE49-F238E27FC236}">
                    <a16:creationId xmlns="" xmlns:a16="http://schemas.microsoft.com/office/drawing/2014/main" id="{0878846A-8BAA-43A0-91D2-982A7B03E937}"/>
                  </a:ext>
                </a:extLst>
              </p:cNvPr>
              <p:cNvSpPr/>
              <p:nvPr/>
            </p:nvSpPr>
            <p:spPr>
              <a:xfrm>
                <a:off x="323590" y="2203531"/>
                <a:ext cx="3469092" cy="737095"/>
              </a:xfrm>
              <a:prstGeom prst="rect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Clr>
                    <a:srgbClr val="000000"/>
                  </a:buClr>
                  <a:buSzPts val="1500"/>
                </a:pPr>
                <a:r>
                  <a:rPr lang="ko-KR" sz="15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환불 정책</a:t>
                </a:r>
                <a:endParaRPr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8" name="Google Shape;176;g7c553259d1_0_81">
                <a:extLst>
                  <a:ext uri="{FF2B5EF4-FFF2-40B4-BE49-F238E27FC236}">
                    <a16:creationId xmlns="" xmlns:a16="http://schemas.microsoft.com/office/drawing/2014/main" id="{0878846A-8BAA-43A0-91D2-982A7B03E937}"/>
                  </a:ext>
                </a:extLst>
              </p:cNvPr>
              <p:cNvSpPr/>
              <p:nvPr/>
            </p:nvSpPr>
            <p:spPr>
              <a:xfrm>
                <a:off x="324985" y="3089903"/>
                <a:ext cx="3467698" cy="1191152"/>
              </a:xfrm>
              <a:prstGeom prst="rect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Clr>
                    <a:srgbClr val="000000"/>
                  </a:buClr>
                  <a:buSzPts val="1500"/>
                </a:pPr>
                <a:endParaRPr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9" name="타원 38"/>
              <p:cNvSpPr/>
              <p:nvPr/>
            </p:nvSpPr>
            <p:spPr>
              <a:xfrm>
                <a:off x="455941" y="3206874"/>
                <a:ext cx="572759" cy="499388"/>
              </a:xfrm>
              <a:prstGeom prst="ellipse">
                <a:avLst/>
              </a:prstGeom>
              <a:solidFill>
                <a:srgbClr val="DC7F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 smtClean="0"/>
                  <a:t>ID</a:t>
                </a:r>
                <a:endParaRPr lang="ko-KR" altLang="en-US" sz="1400" dirty="0"/>
              </a:p>
            </p:txBody>
          </p:sp>
          <p:sp>
            <p:nvSpPr>
              <p:cNvPr id="40" name="Google Shape;176;g7c553259d1_0_81">
                <a:extLst>
                  <a:ext uri="{FF2B5EF4-FFF2-40B4-BE49-F238E27FC236}">
                    <a16:creationId xmlns="" xmlns:a16="http://schemas.microsoft.com/office/drawing/2014/main" id="{0878846A-8BAA-43A0-91D2-982A7B03E937}"/>
                  </a:ext>
                </a:extLst>
              </p:cNvPr>
              <p:cNvSpPr/>
              <p:nvPr/>
            </p:nvSpPr>
            <p:spPr>
              <a:xfrm>
                <a:off x="1088788" y="3154919"/>
                <a:ext cx="2599985" cy="627372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Clr>
                    <a:srgbClr val="000000"/>
                  </a:buClr>
                  <a:buSzPts val="1500"/>
                </a:pPr>
                <a:r>
                  <a:rPr lang="ko-KR" altLang="en-US" sz="1500" b="0" i="0" u="none" strike="noStrike" cap="none" dirty="0" smtClean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의견 입력</a:t>
                </a:r>
                <a:endParaRPr lang="en-US" altLang="ko-KR" sz="1500" b="0" i="0" u="none" strike="noStrike" cap="none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1" name="Google Shape;176;g7c553259d1_0_81">
                <a:extLst>
                  <a:ext uri="{FF2B5EF4-FFF2-40B4-BE49-F238E27FC236}">
                    <a16:creationId xmlns="" xmlns:a16="http://schemas.microsoft.com/office/drawing/2014/main" id="{0878846A-8BAA-43A0-91D2-982A7B03E937}"/>
                  </a:ext>
                </a:extLst>
              </p:cNvPr>
              <p:cNvSpPr/>
              <p:nvPr/>
            </p:nvSpPr>
            <p:spPr>
              <a:xfrm>
                <a:off x="2651031" y="3882213"/>
                <a:ext cx="1037741" cy="358452"/>
              </a:xfrm>
              <a:prstGeom prst="rect">
                <a:avLst/>
              </a:prstGeom>
              <a:solidFill>
                <a:srgbClr val="DC7F0D"/>
              </a:solidFill>
              <a:ln w="12700" cap="flat" cmpd="sng">
                <a:noFill/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Clr>
                    <a:srgbClr val="000000"/>
                  </a:buClr>
                  <a:buSzPts val="1500"/>
                </a:pPr>
                <a:r>
                  <a:rPr lang="ko-KR" altLang="en-US" sz="1400" dirty="0" smtClean="0">
                    <a:solidFill>
                      <a:schemeClr val="bg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등</a:t>
                </a:r>
                <a:r>
                  <a:rPr lang="ko-KR" altLang="en-US" sz="1400" dirty="0">
                    <a:solidFill>
                      <a:schemeClr val="bg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록</a:t>
                </a:r>
                <a:endParaRPr sz="1400" b="0" i="0" u="none" strike="noStrike" cap="none" dirty="0">
                  <a:solidFill>
                    <a:schemeClr val="bg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7" name="Google Shape;176;g7c553259d1_0_81">
                <a:extLst>
                  <a:ext uri="{FF2B5EF4-FFF2-40B4-BE49-F238E27FC236}">
                    <a16:creationId xmlns="" xmlns:a16="http://schemas.microsoft.com/office/drawing/2014/main" id="{0878846A-8BAA-43A0-91D2-982A7B03E937}"/>
                  </a:ext>
                </a:extLst>
              </p:cNvPr>
              <p:cNvSpPr/>
              <p:nvPr/>
            </p:nvSpPr>
            <p:spPr>
              <a:xfrm>
                <a:off x="324985" y="4362894"/>
                <a:ext cx="3467697" cy="1456015"/>
              </a:xfrm>
              <a:prstGeom prst="rect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Clr>
                    <a:srgbClr val="000000"/>
                  </a:buClr>
                  <a:buSzPts val="1500"/>
                </a:pPr>
                <a:endParaRPr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8" name="Google Shape;176;g7c553259d1_0_81">
                <a:extLst>
                  <a:ext uri="{FF2B5EF4-FFF2-40B4-BE49-F238E27FC236}">
                    <a16:creationId xmlns="" xmlns:a16="http://schemas.microsoft.com/office/drawing/2014/main" id="{0878846A-8BAA-43A0-91D2-982A7B03E937}"/>
                  </a:ext>
                </a:extLst>
              </p:cNvPr>
              <p:cNvSpPr/>
              <p:nvPr/>
            </p:nvSpPr>
            <p:spPr>
              <a:xfrm>
                <a:off x="439393" y="4452948"/>
                <a:ext cx="3249379" cy="804851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Clr>
                    <a:srgbClr val="000000"/>
                  </a:buClr>
                  <a:buSzPts val="1500"/>
                </a:pPr>
                <a:endParaRPr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9" name="Google Shape;176;g7c553259d1_0_81">
                <a:extLst>
                  <a:ext uri="{FF2B5EF4-FFF2-40B4-BE49-F238E27FC236}">
                    <a16:creationId xmlns="" xmlns:a16="http://schemas.microsoft.com/office/drawing/2014/main" id="{0878846A-8BAA-43A0-91D2-982A7B03E937}"/>
                  </a:ext>
                </a:extLst>
              </p:cNvPr>
              <p:cNvSpPr/>
              <p:nvPr/>
            </p:nvSpPr>
            <p:spPr>
              <a:xfrm>
                <a:off x="439393" y="5337480"/>
                <a:ext cx="3249380" cy="358452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Clr>
                    <a:srgbClr val="000000"/>
                  </a:buClr>
                  <a:buSzPts val="1500"/>
                </a:pPr>
                <a:r>
                  <a:rPr lang="en-US" altLang="ko-KR" sz="15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 </a:t>
                </a:r>
                <a:r>
                  <a:rPr lang="en-US" altLang="ko-KR" sz="1500" dirty="0" smtClean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        </a:t>
                </a:r>
                <a:r>
                  <a:rPr lang="ko-KR" altLang="en-US" sz="1500" dirty="0" err="1" smtClean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물론이져</a:t>
                </a:r>
                <a:r>
                  <a:rPr lang="ko-KR" altLang="en-US" sz="1500" dirty="0" smtClean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 무조건 </a:t>
                </a:r>
                <a:r>
                  <a:rPr lang="ko-KR" altLang="en-US" sz="1500" dirty="0" err="1" smtClean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대박남</a:t>
                </a:r>
                <a:endParaRPr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0" name="타원 49"/>
              <p:cNvSpPr/>
              <p:nvPr/>
            </p:nvSpPr>
            <p:spPr>
              <a:xfrm>
                <a:off x="466333" y="4606968"/>
                <a:ext cx="572758" cy="484577"/>
              </a:xfrm>
              <a:prstGeom prst="ellipse">
                <a:avLst/>
              </a:prstGeom>
              <a:solidFill>
                <a:srgbClr val="DC7F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 smtClean="0"/>
                  <a:t>HT</a:t>
                </a:r>
                <a:endParaRPr lang="ko-KR" altLang="en-US" sz="1200" dirty="0"/>
              </a:p>
            </p:txBody>
          </p:sp>
          <p:sp>
            <p:nvSpPr>
              <p:cNvPr id="51" name="Google Shape;176;g7c553259d1_0_81">
                <a:extLst>
                  <a:ext uri="{FF2B5EF4-FFF2-40B4-BE49-F238E27FC236}">
                    <a16:creationId xmlns="" xmlns:a16="http://schemas.microsoft.com/office/drawing/2014/main" id="{0878846A-8BAA-43A0-91D2-982A7B03E937}"/>
                  </a:ext>
                </a:extLst>
              </p:cNvPr>
              <p:cNvSpPr/>
              <p:nvPr/>
            </p:nvSpPr>
            <p:spPr>
              <a:xfrm>
                <a:off x="1088788" y="4523841"/>
                <a:ext cx="2496075" cy="622210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Clr>
                    <a:srgbClr val="000000"/>
                  </a:buClr>
                  <a:buSzPts val="1500"/>
                </a:pPr>
                <a:r>
                  <a:rPr lang="ko-KR" altLang="en-US" sz="1500" dirty="0" smtClean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얘들 </a:t>
                </a:r>
                <a:r>
                  <a:rPr lang="en-US" altLang="ko-KR" sz="1500" dirty="0" smtClean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BTS</a:t>
                </a:r>
                <a:r>
                  <a:rPr lang="ko-KR" altLang="en-US" sz="1500" dirty="0" smtClean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급 </a:t>
                </a:r>
                <a:r>
                  <a:rPr lang="ko-KR" altLang="en-US" sz="1500" dirty="0" err="1" smtClean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맞나염</a:t>
                </a:r>
                <a:r>
                  <a:rPr lang="en-US" altLang="ko-KR" sz="1500" dirty="0" smtClean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?</a:t>
                </a:r>
                <a:endParaRPr lang="en-US" altLang="ko-KR" sz="1500" b="0" i="0" u="none" strike="noStrike" cap="none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cxnSp>
            <p:nvCxnSpPr>
              <p:cNvPr id="52" name="꺾인 연결선 51"/>
              <p:cNvCxnSpPr/>
              <p:nvPr/>
            </p:nvCxnSpPr>
            <p:spPr>
              <a:xfrm>
                <a:off x="745886" y="5425546"/>
                <a:ext cx="290947" cy="140755"/>
              </a:xfrm>
              <a:prstGeom prst="bentConnector3">
                <a:avLst>
                  <a:gd name="adj1" fmla="val 0"/>
                </a:avLst>
              </a:prstGeom>
              <a:ln w="28575">
                <a:solidFill>
                  <a:srgbClr val="DC7F0D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73" name="Google Shape;173;g7c553259d1_0_81"/>
          <p:cNvSpPr/>
          <p:nvPr/>
        </p:nvSpPr>
        <p:spPr>
          <a:xfrm>
            <a:off x="108084" y="240977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288043" y="329426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1028700" y="329426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373716" y="5354856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2499681" y="3900109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378169" y="440347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5083197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37"/>
            <a:ext cx="12192000" cy="6858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-326049"/>
            <a:ext cx="9143280" cy="2386800"/>
          </a:xfrm>
        </p:spPr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주제 </a:t>
            </a:r>
            <a:r>
              <a:rPr lang="ko-KR" altLang="en-US" dirty="0"/>
              <a:t>선정 </a:t>
            </a:r>
            <a:r>
              <a:rPr lang="ko-KR" altLang="en-US" dirty="0" smtClean="0"/>
              <a:t>이유</a:t>
            </a:r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491" y="1501123"/>
            <a:ext cx="1992904" cy="206084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3338" y="1501124"/>
            <a:ext cx="1853914" cy="2060844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80750" y="1376416"/>
            <a:ext cx="1489100" cy="1159852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12774" y="4489733"/>
            <a:ext cx="5987196" cy="226351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58322" y="2774394"/>
            <a:ext cx="2332224" cy="2238935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8671825">
            <a:off x="2069048" y="4832885"/>
            <a:ext cx="1178546" cy="959673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99036" y="3891629"/>
            <a:ext cx="1436837" cy="1232629"/>
          </a:xfrm>
          <a:prstGeom prst="rect">
            <a:avLst/>
          </a:prstGeom>
        </p:spPr>
      </p:pic>
      <p:grpSp>
        <p:nvGrpSpPr>
          <p:cNvPr id="19" name="그룹 18"/>
          <p:cNvGrpSpPr/>
          <p:nvPr/>
        </p:nvGrpSpPr>
        <p:grpSpPr>
          <a:xfrm>
            <a:off x="7198404" y="576233"/>
            <a:ext cx="4762500" cy="5893659"/>
            <a:chOff x="838200" y="773841"/>
            <a:chExt cx="4762500" cy="5893659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200" y="1905000"/>
              <a:ext cx="4762500" cy="47625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</p:pic>
        <p:sp>
          <p:nvSpPr>
            <p:cNvPr id="17" name="제목 1"/>
            <p:cNvSpPr txBox="1">
              <a:spLocks/>
            </p:cNvSpPr>
            <p:nvPr/>
          </p:nvSpPr>
          <p:spPr>
            <a:xfrm>
              <a:off x="1787657" y="773841"/>
              <a:ext cx="2739302" cy="1548978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altLang="ko-KR" dirty="0" smtClean="0"/>
                <a:t>CROWD FUNDING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479238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1093242850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user_m_ht_projects_detail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상세 페이지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(1)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495076274"/>
              </p:ext>
            </p:extLst>
          </p:nvPr>
        </p:nvGraphicFramePr>
        <p:xfrm>
          <a:off x="8509686" y="1289960"/>
          <a:ext cx="3532000" cy="531119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투자하기 버튼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투자 결제 화면으로 이동</a:t>
                      </a:r>
                      <a:endParaRPr lang="ko-KR" altLang="en-US"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2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현재 </a:t>
                      </a: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펀딩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 받은 금액 표시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투자율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바와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투자율 함께 표시함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프로젝트 작성할 때 입력한 프로젝트의 고유 주소 표시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해당 주소 페이지로 이동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관심 프로젝트로 등록하는 버튼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프로젝트 신고하기 버튼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신고하기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팝업창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호출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47903" y="1271965"/>
            <a:ext cx="8032200" cy="5349900"/>
          </a:xfrm>
          <a:prstGeom prst="rect">
            <a:avLst/>
          </a:prstGeom>
          <a:noFill/>
          <a:ln w="12700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175;g7c553259d1_0_81">
            <a:extLst>
              <a:ext uri="{FF2B5EF4-FFF2-40B4-BE49-F238E27FC236}">
                <a16:creationId xmlns="" xmlns:a16="http://schemas.microsoft.com/office/drawing/2014/main" id="{5233C2A4-8E74-4C04-B60D-9830C0368ED1}"/>
              </a:ext>
            </a:extLst>
          </p:cNvPr>
          <p:cNvSpPr/>
          <p:nvPr/>
        </p:nvSpPr>
        <p:spPr>
          <a:xfrm>
            <a:off x="298358" y="1359838"/>
            <a:ext cx="3702142" cy="5164725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" name="Google Shape;175;g7c553259d1_0_81"/>
          <p:cNvSpPr/>
          <p:nvPr/>
        </p:nvSpPr>
        <p:spPr>
          <a:xfrm>
            <a:off x="488632" y="1488384"/>
            <a:ext cx="3264163" cy="1056272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r>
              <a:rPr 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 프로젝트 대표 이미지</a:t>
            </a:r>
          </a:p>
        </p:txBody>
      </p:sp>
      <p:sp>
        <p:nvSpPr>
          <p:cNvPr id="23" name="Google Shape;170;g7c553259d1_0_81"/>
          <p:cNvSpPr/>
          <p:nvPr/>
        </p:nvSpPr>
        <p:spPr>
          <a:xfrm>
            <a:off x="1211329" y="2683856"/>
            <a:ext cx="1720208" cy="339900"/>
          </a:xfrm>
          <a:prstGeom prst="rect">
            <a:avLst/>
          </a:prstGeom>
          <a:solidFill>
            <a:srgbClr val="DC7F0D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sz="18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투자하기</a:t>
            </a:r>
            <a:endParaRPr sz="18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="" xmlns:a16="http://schemas.microsoft.com/office/drawing/2014/main" id="{B5835ADD-7D32-474C-A3BF-3A3CCD28E21A}"/>
              </a:ext>
            </a:extLst>
          </p:cNvPr>
          <p:cNvCxnSpPr>
            <a:cxnSpLocks/>
          </p:cNvCxnSpPr>
          <p:nvPr/>
        </p:nvCxnSpPr>
        <p:spPr>
          <a:xfrm flipV="1">
            <a:off x="498379" y="5291182"/>
            <a:ext cx="1343025" cy="0"/>
          </a:xfrm>
          <a:prstGeom prst="straightConnector1">
            <a:avLst/>
          </a:prstGeom>
          <a:ln w="28575">
            <a:solidFill>
              <a:srgbClr val="DC7F0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Google Shape;176;g7c553259d1_0_81">
            <a:extLst>
              <a:ext uri="{FF2B5EF4-FFF2-40B4-BE49-F238E27FC236}">
                <a16:creationId xmlns="" xmlns:a16="http://schemas.microsoft.com/office/drawing/2014/main" id="{DCC01A34-2B47-48F3-BA00-F7016982BDF9}"/>
              </a:ext>
            </a:extLst>
          </p:cNvPr>
          <p:cNvSpPr/>
          <p:nvPr/>
        </p:nvSpPr>
        <p:spPr>
          <a:xfrm>
            <a:off x="530177" y="5343963"/>
            <a:ext cx="583875" cy="183150"/>
          </a:xfrm>
          <a:prstGeom prst="rect">
            <a:avLst/>
          </a:prstGeom>
          <a:solidFill>
            <a:schemeClr val="lt1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r>
              <a:rPr lang="ko-KR" alt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57%</a:t>
            </a:r>
            <a:endParaRPr lang="ko-KR" altLang="en-US"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26" name="Google Shape;176;g7c553259d1_0_81"/>
          <p:cNvSpPr/>
          <p:nvPr/>
        </p:nvSpPr>
        <p:spPr>
          <a:xfrm>
            <a:off x="498378" y="3170350"/>
            <a:ext cx="3252739" cy="2784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rgbClr val="000000"/>
              </a:buClr>
              <a:buSzPts val="1500"/>
            </a:pPr>
            <a:r>
              <a:rPr 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프로젝트 이름</a:t>
            </a:r>
            <a:endParaRPr lang="ko-KR"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27" name="Google Shape;176;g7c553259d1_0_81">
            <a:extLst>
              <a:ext uri="{FF2B5EF4-FFF2-40B4-BE49-F238E27FC236}">
                <a16:creationId xmlns="" xmlns:a16="http://schemas.microsoft.com/office/drawing/2014/main" id="{B30BE16B-8D65-4384-B0DA-A50D09A577B8}"/>
              </a:ext>
            </a:extLst>
          </p:cNvPr>
          <p:cNvSpPr/>
          <p:nvPr/>
        </p:nvSpPr>
        <p:spPr>
          <a:xfrm>
            <a:off x="498378" y="3607052"/>
            <a:ext cx="3252739" cy="2784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alt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업체명</a:t>
            </a: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" name="Google Shape;176;g7c553259d1_0_81">
            <a:extLst>
              <a:ext uri="{FF2B5EF4-FFF2-40B4-BE49-F238E27FC236}">
                <a16:creationId xmlns="" xmlns:a16="http://schemas.microsoft.com/office/drawing/2014/main" id="{700B75C6-9A07-40F2-AB91-29E7A8F8E421}"/>
              </a:ext>
            </a:extLst>
          </p:cNvPr>
          <p:cNvSpPr/>
          <p:nvPr/>
        </p:nvSpPr>
        <p:spPr>
          <a:xfrm>
            <a:off x="498378" y="4043754"/>
            <a:ext cx="3252739" cy="2784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rgbClr val="000000"/>
              </a:buClr>
              <a:buSzPts val="1500"/>
              <a:buFont typeface="Arial"/>
            </a:pPr>
            <a:r>
              <a:rPr lang="ko-KR" sz="15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펀딩</a:t>
            </a:r>
            <a:r>
              <a:rPr 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 받을 목표 금액</a:t>
            </a:r>
            <a:endParaRPr lang="ko-KR" sz="1500" dirty="0">
              <a:solidFill>
                <a:schemeClr val="dk1"/>
              </a:solidFill>
              <a:latin typeface="Malgun Gothic"/>
              <a:ea typeface="Malgun Gothic"/>
            </a:endParaRPr>
          </a:p>
        </p:txBody>
      </p:sp>
      <p:sp>
        <p:nvSpPr>
          <p:cNvPr id="29" name="Google Shape;176;g7c553259d1_0_81">
            <a:extLst>
              <a:ext uri="{FF2B5EF4-FFF2-40B4-BE49-F238E27FC236}">
                <a16:creationId xmlns="" xmlns:a16="http://schemas.microsoft.com/office/drawing/2014/main" id="{DD89504F-3007-448C-A6FE-19B35B2D37DF}"/>
              </a:ext>
            </a:extLst>
          </p:cNvPr>
          <p:cNvSpPr/>
          <p:nvPr/>
        </p:nvSpPr>
        <p:spPr>
          <a:xfrm>
            <a:off x="498378" y="4480455"/>
            <a:ext cx="3252739" cy="2784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rgbClr val="000000"/>
              </a:buClr>
              <a:buSzPts val="1500"/>
            </a:pPr>
            <a:r>
              <a:rPr lang="ko-KR" alt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프로젝트 진행 기간</a:t>
            </a: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" name="Google Shape;176;g7c553259d1_0_81">
            <a:extLst>
              <a:ext uri="{FF2B5EF4-FFF2-40B4-BE49-F238E27FC236}">
                <a16:creationId xmlns="" xmlns:a16="http://schemas.microsoft.com/office/drawing/2014/main" id="{1678392C-86C9-4C7B-8253-883D70B64401}"/>
              </a:ext>
            </a:extLst>
          </p:cNvPr>
          <p:cNvSpPr/>
          <p:nvPr/>
        </p:nvSpPr>
        <p:spPr>
          <a:xfrm>
            <a:off x="498378" y="4917157"/>
            <a:ext cx="3252739" cy="2784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rgbClr val="000000"/>
              </a:buClr>
              <a:buSzPts val="1500"/>
            </a:pPr>
            <a:r>
              <a:rPr 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현재 </a:t>
            </a:r>
            <a:r>
              <a:rPr lang="ko-KR" altLang="en-US" sz="15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펀딩</a:t>
            </a:r>
            <a:r>
              <a:rPr lang="ko-KR" alt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 받은</a:t>
            </a:r>
            <a:r>
              <a:rPr 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 금액</a:t>
            </a: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" name="Google Shape;176;g7c553259d1_0_81">
            <a:extLst>
              <a:ext uri="{FF2B5EF4-FFF2-40B4-BE49-F238E27FC236}">
                <a16:creationId xmlns="" xmlns:a16="http://schemas.microsoft.com/office/drawing/2014/main" id="{CE6D0F43-8CE7-4454-9E3B-7AA022C3B35D}"/>
              </a:ext>
            </a:extLst>
          </p:cNvPr>
          <p:cNvSpPr/>
          <p:nvPr/>
        </p:nvSpPr>
        <p:spPr>
          <a:xfrm>
            <a:off x="498378" y="5572070"/>
            <a:ext cx="3252739" cy="2784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rgbClr val="000000"/>
              </a:buClr>
              <a:buSzPts val="1500"/>
            </a:pPr>
            <a:r>
              <a:rPr 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프로젝트 고유 주소</a:t>
            </a: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" name="Google Shape;176;g7c553259d1_0_81">
            <a:extLst>
              <a:ext uri="{FF2B5EF4-FFF2-40B4-BE49-F238E27FC236}">
                <a16:creationId xmlns="" xmlns:a16="http://schemas.microsoft.com/office/drawing/2014/main" id="{8B9D43A3-D080-4785-B76B-4DD9477341D6}"/>
              </a:ext>
            </a:extLst>
          </p:cNvPr>
          <p:cNvSpPr/>
          <p:nvPr/>
        </p:nvSpPr>
        <p:spPr>
          <a:xfrm>
            <a:off x="498378" y="6008771"/>
            <a:ext cx="3252739" cy="2784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rgbClr val="000000"/>
              </a:buClr>
              <a:buSzPts val="1500"/>
            </a:pPr>
            <a:r>
              <a:rPr 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프로젝트 키워드</a:t>
            </a: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" name="Google Shape;175;g7c553259d1_0_81">
            <a:extLst>
              <a:ext uri="{FF2B5EF4-FFF2-40B4-BE49-F238E27FC236}">
                <a16:creationId xmlns="" xmlns:a16="http://schemas.microsoft.com/office/drawing/2014/main" id="{5233C2A4-8E74-4C04-B60D-9830C0368ED1}"/>
              </a:ext>
            </a:extLst>
          </p:cNvPr>
          <p:cNvSpPr/>
          <p:nvPr/>
        </p:nvSpPr>
        <p:spPr>
          <a:xfrm>
            <a:off x="4174054" y="1359837"/>
            <a:ext cx="3702142" cy="5164725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" name="Google Shape;176;g7c553259d1_0_81">
            <a:extLst>
              <a:ext uri="{FF2B5EF4-FFF2-40B4-BE49-F238E27FC236}">
                <a16:creationId xmlns="" xmlns:a16="http://schemas.microsoft.com/office/drawing/2014/main" id="{AD2C95EC-582D-4DE5-A38F-F4D321E2655F}"/>
              </a:ext>
            </a:extLst>
          </p:cNvPr>
          <p:cNvSpPr/>
          <p:nvPr/>
        </p:nvSpPr>
        <p:spPr>
          <a:xfrm>
            <a:off x="4858218" y="2863773"/>
            <a:ext cx="1165198" cy="544060"/>
          </a:xfrm>
          <a:prstGeom prst="rect">
            <a:avLst/>
          </a:prstGeom>
          <a:solidFill>
            <a:srgbClr val="DC7F0D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r>
              <a:rPr lang="ko-KR" altLang="en-US" sz="12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관심 프로젝트</a:t>
            </a:r>
            <a:endParaRPr lang="en-US" altLang="ko-KR" sz="1200" b="0" i="0" u="none" strike="noStrike" cap="none" dirty="0" smtClean="0">
              <a:solidFill>
                <a:schemeClr val="dk1"/>
              </a:solidFill>
              <a:latin typeface="Malgun Gothic"/>
              <a:ea typeface="Malgun Gothic"/>
              <a:cs typeface="Malgun Gothic"/>
            </a:endParaRPr>
          </a:p>
          <a:p>
            <a:pPr algn="ctr">
              <a:buClr>
                <a:srgbClr val="000000"/>
              </a:buClr>
              <a:buSzPts val="1500"/>
            </a:pPr>
            <a:r>
              <a:rPr lang="ko-KR" altLang="en-US" sz="12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등록</a:t>
            </a:r>
            <a:endParaRPr lang="ko-KR" sz="12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36" name="Google Shape;176;g7c553259d1_0_81">
            <a:extLst>
              <a:ext uri="{FF2B5EF4-FFF2-40B4-BE49-F238E27FC236}">
                <a16:creationId xmlns="" xmlns:a16="http://schemas.microsoft.com/office/drawing/2014/main" id="{AD2C95EC-582D-4DE5-A38F-F4D321E2655F}"/>
              </a:ext>
            </a:extLst>
          </p:cNvPr>
          <p:cNvSpPr/>
          <p:nvPr/>
        </p:nvSpPr>
        <p:spPr>
          <a:xfrm>
            <a:off x="6151023" y="2863773"/>
            <a:ext cx="1165198" cy="544060"/>
          </a:xfrm>
          <a:prstGeom prst="rect">
            <a:avLst/>
          </a:prstGeom>
          <a:solidFill>
            <a:srgbClr val="DC7F0D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r>
              <a:rPr lang="ko-KR" altLang="en-US" sz="12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프로젝트</a:t>
            </a:r>
            <a:endParaRPr lang="en-US" altLang="ko-KR" sz="1200" b="0" i="0" u="none" strike="noStrike" cap="none" dirty="0" smtClean="0">
              <a:solidFill>
                <a:schemeClr val="dk1"/>
              </a:solidFill>
              <a:latin typeface="Malgun Gothic"/>
              <a:ea typeface="Malgun Gothic"/>
              <a:cs typeface="Malgun Gothic"/>
            </a:endParaRPr>
          </a:p>
          <a:p>
            <a:pPr algn="ctr">
              <a:buClr>
                <a:srgbClr val="000000"/>
              </a:buClr>
              <a:buSzPts val="1500"/>
            </a:pPr>
            <a:r>
              <a:rPr lang="ko-KR" altLang="en-US" sz="12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신고 하기</a:t>
            </a:r>
            <a:endParaRPr lang="ko-KR" sz="12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37" name="Google Shape;176;g7c553259d1_0_81">
            <a:extLst>
              <a:ext uri="{FF2B5EF4-FFF2-40B4-BE49-F238E27FC236}">
                <a16:creationId xmlns="" xmlns:a16="http://schemas.microsoft.com/office/drawing/2014/main" id="{F899F5BB-2CA2-49B1-8BC6-DD4D5BBC5954}"/>
              </a:ext>
            </a:extLst>
          </p:cNvPr>
          <p:cNvSpPr/>
          <p:nvPr/>
        </p:nvSpPr>
        <p:spPr>
          <a:xfrm>
            <a:off x="4368533" y="1507756"/>
            <a:ext cx="3350381" cy="2784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rgbClr val="000000"/>
              </a:buClr>
              <a:buSzPts val="1500"/>
            </a:pPr>
            <a:r>
              <a:rPr lang="ko-KR" alt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프로젝트 카테고리</a:t>
            </a: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8" name="Google Shape;176;g7c553259d1_0_81">
            <a:extLst>
              <a:ext uri="{FF2B5EF4-FFF2-40B4-BE49-F238E27FC236}">
                <a16:creationId xmlns="" xmlns:a16="http://schemas.microsoft.com/office/drawing/2014/main" id="{67F6FB9B-C1D8-4622-99B3-F40F5ECC13C5}"/>
              </a:ext>
            </a:extLst>
          </p:cNvPr>
          <p:cNvSpPr/>
          <p:nvPr/>
        </p:nvSpPr>
        <p:spPr>
          <a:xfrm>
            <a:off x="4368533" y="1944458"/>
            <a:ext cx="3350381" cy="2784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rgbClr val="000000"/>
              </a:buClr>
              <a:buSzPts val="1500"/>
            </a:pPr>
            <a:r>
              <a:rPr lang="ko-KR" sz="15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문의</a:t>
            </a:r>
            <a:r>
              <a:rPr 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lang="ko-KR" sz="15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가능</a:t>
            </a: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 번호</a:t>
            </a:r>
            <a:endParaRPr lang="ko-KR"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39" name="Google Shape;176;g7c553259d1_0_81">
            <a:extLst>
              <a:ext uri="{FF2B5EF4-FFF2-40B4-BE49-F238E27FC236}">
                <a16:creationId xmlns="" xmlns:a16="http://schemas.microsoft.com/office/drawing/2014/main" id="{AD2C95EC-582D-4DE5-A38F-F4D321E2655F}"/>
              </a:ext>
            </a:extLst>
          </p:cNvPr>
          <p:cNvSpPr/>
          <p:nvPr/>
        </p:nvSpPr>
        <p:spPr>
          <a:xfrm>
            <a:off x="4368533" y="2381159"/>
            <a:ext cx="3350381" cy="2784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rgbClr val="000000"/>
              </a:buClr>
              <a:buSzPts val="1500"/>
            </a:pPr>
            <a:r>
              <a:rPr 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사업자 등록 </a:t>
            </a:r>
            <a:r>
              <a:rPr lang="ko-KR" alt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번호</a:t>
            </a:r>
            <a:endParaRPr lang="ko-KR"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40" name="Google Shape;176;g7c553259d1_0_81">
            <a:extLst>
              <a:ext uri="{FF2B5EF4-FFF2-40B4-BE49-F238E27FC236}">
                <a16:creationId xmlns="" xmlns:a16="http://schemas.microsoft.com/office/drawing/2014/main" id="{CBA66B1C-BC87-4F39-A0EF-904FBF90FC1E}"/>
              </a:ext>
            </a:extLst>
          </p:cNvPr>
          <p:cNvSpPr/>
          <p:nvPr/>
        </p:nvSpPr>
        <p:spPr>
          <a:xfrm>
            <a:off x="4367975" y="3576491"/>
            <a:ext cx="3350939" cy="1340666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Clr>
                <a:srgbClr val="000000"/>
              </a:buClr>
              <a:buSzPts val="1500"/>
              <a:buFont typeface="Arial"/>
            </a:pPr>
            <a:r>
              <a:rPr lang="ko-KR" sz="15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프로젝트</a:t>
            </a:r>
            <a:r>
              <a:rPr 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lang="ko-KR" sz="15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세부</a:t>
            </a:r>
            <a:r>
              <a:rPr lang="ko-KR" alt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lang="ko-KR" altLang="en-US" sz="15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동영상</a:t>
            </a:r>
            <a:endParaRPr lang="ko-KR" sz="1500" b="0" i="0" u="none" strike="noStrike" cap="none" dirty="0" err="1">
              <a:solidFill>
                <a:schemeClr val="dk1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41" name="Google Shape;176;g7c553259d1_0_81">
            <a:extLst>
              <a:ext uri="{FF2B5EF4-FFF2-40B4-BE49-F238E27FC236}">
                <a16:creationId xmlns="" xmlns:a16="http://schemas.microsoft.com/office/drawing/2014/main" id="{CA7B6956-F91B-4FA3-9BDE-FB9F73D25A79}"/>
              </a:ext>
            </a:extLst>
          </p:cNvPr>
          <p:cNvSpPr/>
          <p:nvPr/>
        </p:nvSpPr>
        <p:spPr>
          <a:xfrm>
            <a:off x="4368533" y="5056358"/>
            <a:ext cx="3350939" cy="1233296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Clr>
                <a:srgbClr val="000000"/>
              </a:buClr>
              <a:buSzPts val="1500"/>
              <a:buFont typeface="Arial"/>
            </a:pPr>
            <a:r>
              <a:rPr lang="ko-KR" sz="15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프로젝트</a:t>
            </a:r>
            <a:r>
              <a:rPr 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lang="ko-KR" sz="15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세부</a:t>
            </a:r>
            <a:r>
              <a:rPr 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lang="ko-KR" sz="15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이미지</a:t>
            </a:r>
            <a:endParaRPr lang="ko-KR" dirty="0" err="1">
              <a:solidFill>
                <a:schemeClr val="dk1"/>
              </a:solidFill>
            </a:endParaRPr>
          </a:p>
        </p:txBody>
      </p:sp>
      <p:pic>
        <p:nvPicPr>
          <p:cNvPr id="3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336" y="1016000"/>
            <a:ext cx="3475543" cy="56912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2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8714" y="1016000"/>
            <a:ext cx="3245127" cy="56912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3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4499" y="1016000"/>
            <a:ext cx="3202806" cy="56912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7134731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1172526062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user_w_ht_report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프로젝트 신고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팝업 창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4101017482"/>
              </p:ext>
            </p:extLst>
          </p:nvPr>
        </p:nvGraphicFramePr>
        <p:xfrm>
          <a:off x="8509686" y="1289959"/>
          <a:ext cx="3532000" cy="533190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073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1744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신고 분류 </a:t>
                      </a: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셀렉트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박스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허위 프로젝트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과대 광고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현실성 없는 프로젝트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불순한 내용 포함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2204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제목 입력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텍스트 박스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04919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신고 내용 입력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자세한 신고 내용 기입을 위한 텍스트 박스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659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스크린샷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파일 첨부를 위한 파일 첨부 버튼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67042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신고에 관한 주의사항 표시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58524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 smtClean="0"/>
                        <a:t>6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dirty="0" smtClean="0"/>
                        <a:t>작성 완료 버튼</a:t>
                      </a: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70" name="Google Shape;170;g7c553259d1_0_81"/>
          <p:cNvSpPr/>
          <p:nvPr/>
        </p:nvSpPr>
        <p:spPr>
          <a:xfrm>
            <a:off x="1982182" y="5920668"/>
            <a:ext cx="1503300" cy="403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작성 완료</a:t>
            </a:r>
            <a:endParaRPr sz="18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5" name="Google Shape;175;g7c553259d1_0_81"/>
          <p:cNvSpPr/>
          <p:nvPr/>
        </p:nvSpPr>
        <p:spPr>
          <a:xfrm>
            <a:off x="2235329" y="1937162"/>
            <a:ext cx="22317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2234319" y="1501728"/>
            <a:ext cx="1641489" cy="278400"/>
            <a:chOff x="2234319" y="2010887"/>
            <a:chExt cx="1641489" cy="278400"/>
          </a:xfrm>
        </p:grpSpPr>
        <p:sp>
          <p:nvSpPr>
            <p:cNvPr id="181" name="Google Shape;181;g7c553259d1_0_81"/>
            <p:cNvSpPr/>
            <p:nvPr/>
          </p:nvSpPr>
          <p:spPr>
            <a:xfrm>
              <a:off x="2234319" y="2010887"/>
              <a:ext cx="1641489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9" name="Google Shape;209;g7c553259d1_0_81"/>
            <p:cNvSpPr/>
            <p:nvPr/>
          </p:nvSpPr>
          <p:spPr>
            <a:xfrm rot="10800000">
              <a:off x="3596236" y="2063231"/>
              <a:ext cx="201000" cy="1737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" name="Google Shape;175;g7c553259d1_0_81"/>
          <p:cNvSpPr/>
          <p:nvPr/>
        </p:nvSpPr>
        <p:spPr>
          <a:xfrm>
            <a:off x="1119277" y="1937162"/>
            <a:ext cx="992259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altLang="en-US" sz="15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제목</a:t>
            </a: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" name="Google Shape;175;g7c553259d1_0_81"/>
          <p:cNvSpPr/>
          <p:nvPr/>
        </p:nvSpPr>
        <p:spPr>
          <a:xfrm>
            <a:off x="1119277" y="2410686"/>
            <a:ext cx="3347752" cy="2057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altLang="en-US" sz="15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신고 내용</a:t>
            </a: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" name="Google Shape;175;g7c553259d1_0_81"/>
          <p:cNvSpPr/>
          <p:nvPr/>
        </p:nvSpPr>
        <p:spPr>
          <a:xfrm>
            <a:off x="1119277" y="4625768"/>
            <a:ext cx="2018778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altLang="en-US" sz="1500" b="0" i="0" u="none" strike="noStrike" cap="none" dirty="0" err="1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스크린샷</a:t>
            </a:r>
            <a:r>
              <a:rPr lang="ko-KR" altLang="en-US" sz="15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파일 첨부</a:t>
            </a: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" name="Google Shape;175;g7c553259d1_0_81"/>
          <p:cNvSpPr/>
          <p:nvPr/>
        </p:nvSpPr>
        <p:spPr>
          <a:xfrm>
            <a:off x="1119277" y="1506840"/>
            <a:ext cx="992258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altLang="en-US" sz="15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신고분류</a:t>
            </a: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" name="Google Shape;175;g7c553259d1_0_81"/>
          <p:cNvSpPr/>
          <p:nvPr/>
        </p:nvSpPr>
        <p:spPr>
          <a:xfrm>
            <a:off x="1119277" y="5056881"/>
            <a:ext cx="3347752" cy="626946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altLang="en-US" sz="13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허위 신고로 인한 피해가 발생할 경우 민사 또는 형사상의 책임이 발생할 수 있습니다</a:t>
            </a:r>
            <a:endParaRPr sz="13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3" name="Google Shape;173;g7c553259d1_0_81"/>
          <p:cNvSpPr/>
          <p:nvPr/>
        </p:nvSpPr>
        <p:spPr>
          <a:xfrm>
            <a:off x="2083979" y="1483740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2111536" y="191406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967927" y="2363326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1781279" y="596026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915631" y="460266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915631" y="5208054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53821878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1274007427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user_w_ht_report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프로젝트 신고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팝업 창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670469701"/>
              </p:ext>
            </p:extLst>
          </p:nvPr>
        </p:nvGraphicFramePr>
        <p:xfrm>
          <a:off x="8509686" y="1289959"/>
          <a:ext cx="3532000" cy="533190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073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1744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신고 분류 </a:t>
                      </a: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셀렉트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박스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허위 프로젝트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과대 광고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현실성 없는 프로젝트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불순한 내용 포함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2204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제목 입력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텍스트 박스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04919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신고 내용 입력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자세한 신고 내용 기입을 위한 텍스트 박스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659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스크린샷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파일 첨부를 위한 파일 첨부 버튼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67042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신고에 관한 주의사항 표시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58524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 smtClean="0"/>
                        <a:t>6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dirty="0" smtClean="0"/>
                        <a:t>작성 완료 버튼</a:t>
                      </a: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70" name="Google Shape;170;g7c553259d1_0_81"/>
          <p:cNvSpPr/>
          <p:nvPr/>
        </p:nvSpPr>
        <p:spPr>
          <a:xfrm>
            <a:off x="1982182" y="5920668"/>
            <a:ext cx="1503300" cy="403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작성 완료</a:t>
            </a:r>
            <a:endParaRPr sz="18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5" name="Google Shape;175;g7c553259d1_0_81"/>
          <p:cNvSpPr/>
          <p:nvPr/>
        </p:nvSpPr>
        <p:spPr>
          <a:xfrm>
            <a:off x="2235329" y="1937162"/>
            <a:ext cx="22317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2234319" y="1501728"/>
            <a:ext cx="1641489" cy="278400"/>
            <a:chOff x="2234319" y="2010887"/>
            <a:chExt cx="1641489" cy="278400"/>
          </a:xfrm>
        </p:grpSpPr>
        <p:sp>
          <p:nvSpPr>
            <p:cNvPr id="181" name="Google Shape;181;g7c553259d1_0_81"/>
            <p:cNvSpPr/>
            <p:nvPr/>
          </p:nvSpPr>
          <p:spPr>
            <a:xfrm>
              <a:off x="2234319" y="2010887"/>
              <a:ext cx="1641489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9" name="Google Shape;209;g7c553259d1_0_81"/>
            <p:cNvSpPr/>
            <p:nvPr/>
          </p:nvSpPr>
          <p:spPr>
            <a:xfrm rot="10800000">
              <a:off x="3596236" y="2063231"/>
              <a:ext cx="201000" cy="1737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" name="Google Shape;175;g7c553259d1_0_81"/>
          <p:cNvSpPr/>
          <p:nvPr/>
        </p:nvSpPr>
        <p:spPr>
          <a:xfrm>
            <a:off x="1119277" y="1937162"/>
            <a:ext cx="992259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altLang="en-US" sz="15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제목</a:t>
            </a: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" name="Google Shape;175;g7c553259d1_0_81"/>
          <p:cNvSpPr/>
          <p:nvPr/>
        </p:nvSpPr>
        <p:spPr>
          <a:xfrm>
            <a:off x="1119277" y="2410686"/>
            <a:ext cx="3347752" cy="2057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altLang="en-US" sz="15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신고 내용</a:t>
            </a: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" name="Google Shape;175;g7c553259d1_0_81"/>
          <p:cNvSpPr/>
          <p:nvPr/>
        </p:nvSpPr>
        <p:spPr>
          <a:xfrm>
            <a:off x="1119277" y="4625768"/>
            <a:ext cx="2018778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altLang="en-US" sz="1500" b="0" i="0" u="none" strike="noStrike" cap="none" dirty="0" err="1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스크린샷</a:t>
            </a:r>
            <a:r>
              <a:rPr lang="ko-KR" altLang="en-US" sz="15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파일 첨부</a:t>
            </a: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" name="Google Shape;175;g7c553259d1_0_81"/>
          <p:cNvSpPr/>
          <p:nvPr/>
        </p:nvSpPr>
        <p:spPr>
          <a:xfrm>
            <a:off x="1119277" y="1506840"/>
            <a:ext cx="992258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altLang="en-US" sz="15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신고분류</a:t>
            </a: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" name="Google Shape;175;g7c553259d1_0_81"/>
          <p:cNvSpPr/>
          <p:nvPr/>
        </p:nvSpPr>
        <p:spPr>
          <a:xfrm>
            <a:off x="1119277" y="5056881"/>
            <a:ext cx="3347752" cy="626946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altLang="en-US" sz="13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허위 신고로 인한 피해가 발생할 경우 민사 또는 형사상의 책임이 발생할 수 있습니다</a:t>
            </a:r>
            <a:endParaRPr sz="13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939" y="1136737"/>
            <a:ext cx="3625786" cy="56203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7504" y="3101296"/>
            <a:ext cx="5038725" cy="1285875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2864943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1157855248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user_m_ht_report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프로젝트 신고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팝업창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4233019725"/>
              </p:ext>
            </p:extLst>
          </p:nvPr>
        </p:nvGraphicFramePr>
        <p:xfrm>
          <a:off x="8509686" y="1289959"/>
          <a:ext cx="3532000" cy="533190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073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1744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신고 분류 </a:t>
                      </a: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셀렉트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박스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허위 프로젝트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과대 광고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현실성 없는 프로젝트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불순한 내용 포함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2204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제목 입력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텍스트 박스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04919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신고 내용 입력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자세한 신고 내용 기입을 위한 텍스트 박스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659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스크린샷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파일 첨부를 위한 파일 첨부 버튼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67042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신고에 관한 주의사항 표시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58524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 smtClean="0"/>
                        <a:t>6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dirty="0" smtClean="0"/>
                        <a:t>작성 완료 버튼</a:t>
                      </a: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70" name="Google Shape;170;g7c553259d1_0_81"/>
          <p:cNvSpPr/>
          <p:nvPr/>
        </p:nvSpPr>
        <p:spPr>
          <a:xfrm>
            <a:off x="1982182" y="5920668"/>
            <a:ext cx="1503300" cy="403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작성 완료</a:t>
            </a:r>
            <a:endParaRPr sz="18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5" name="Google Shape;175;g7c553259d1_0_81"/>
          <p:cNvSpPr/>
          <p:nvPr/>
        </p:nvSpPr>
        <p:spPr>
          <a:xfrm>
            <a:off x="2235329" y="1937162"/>
            <a:ext cx="22317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2234319" y="1501728"/>
            <a:ext cx="1641489" cy="278400"/>
            <a:chOff x="2234319" y="2010887"/>
            <a:chExt cx="1641489" cy="278400"/>
          </a:xfrm>
        </p:grpSpPr>
        <p:sp>
          <p:nvSpPr>
            <p:cNvPr id="181" name="Google Shape;181;g7c553259d1_0_81"/>
            <p:cNvSpPr/>
            <p:nvPr/>
          </p:nvSpPr>
          <p:spPr>
            <a:xfrm>
              <a:off x="2234319" y="2010887"/>
              <a:ext cx="1641489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9" name="Google Shape;209;g7c553259d1_0_81"/>
            <p:cNvSpPr/>
            <p:nvPr/>
          </p:nvSpPr>
          <p:spPr>
            <a:xfrm rot="10800000">
              <a:off x="3596236" y="2063231"/>
              <a:ext cx="201000" cy="1737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" name="Google Shape;175;g7c553259d1_0_81"/>
          <p:cNvSpPr/>
          <p:nvPr/>
        </p:nvSpPr>
        <p:spPr>
          <a:xfrm>
            <a:off x="1119277" y="1937162"/>
            <a:ext cx="992259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altLang="en-US" sz="15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제목</a:t>
            </a: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" name="Google Shape;175;g7c553259d1_0_81"/>
          <p:cNvSpPr/>
          <p:nvPr/>
        </p:nvSpPr>
        <p:spPr>
          <a:xfrm>
            <a:off x="1119277" y="2410686"/>
            <a:ext cx="3347752" cy="2057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altLang="en-US" sz="15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신고 내용</a:t>
            </a: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" name="Google Shape;175;g7c553259d1_0_81"/>
          <p:cNvSpPr/>
          <p:nvPr/>
        </p:nvSpPr>
        <p:spPr>
          <a:xfrm>
            <a:off x="1119277" y="4625768"/>
            <a:ext cx="2018778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altLang="en-US" sz="1500" b="0" i="0" u="none" strike="noStrike" cap="none" dirty="0" err="1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스크린샷</a:t>
            </a:r>
            <a:r>
              <a:rPr lang="ko-KR" altLang="en-US" sz="15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파일 첨부</a:t>
            </a: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" name="Google Shape;175;g7c553259d1_0_81"/>
          <p:cNvSpPr/>
          <p:nvPr/>
        </p:nvSpPr>
        <p:spPr>
          <a:xfrm>
            <a:off x="1119277" y="1506840"/>
            <a:ext cx="992258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altLang="en-US" sz="15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신고분류</a:t>
            </a: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" name="Google Shape;175;g7c553259d1_0_81"/>
          <p:cNvSpPr/>
          <p:nvPr/>
        </p:nvSpPr>
        <p:spPr>
          <a:xfrm>
            <a:off x="1119277" y="5056881"/>
            <a:ext cx="3347752" cy="626946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altLang="en-US" sz="13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허위 신고로 인한 피해가 발생할 경우 민사 또는 형사상의 책임이 발생할 수 있습니다</a:t>
            </a:r>
            <a:endParaRPr sz="13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3" name="Google Shape;173;g7c553259d1_0_81"/>
          <p:cNvSpPr/>
          <p:nvPr/>
        </p:nvSpPr>
        <p:spPr>
          <a:xfrm>
            <a:off x="2083979" y="1483740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2111536" y="191406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967927" y="2363326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1781279" y="596026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915631" y="460266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915631" y="5208054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" name="Google Shape;175;g7c553259d1_0_81">
            <a:extLst>
              <a:ext uri="{FF2B5EF4-FFF2-40B4-BE49-F238E27FC236}">
                <a16:creationId xmlns="" xmlns:a16="http://schemas.microsoft.com/office/drawing/2014/main" id="{A7720FE1-A5FC-4FFF-8BAD-D1D9A78E528D}"/>
              </a:ext>
            </a:extLst>
          </p:cNvPr>
          <p:cNvSpPr/>
          <p:nvPr/>
        </p:nvSpPr>
        <p:spPr>
          <a:xfrm>
            <a:off x="829578" y="1364552"/>
            <a:ext cx="3761472" cy="5164725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73864955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317179425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admin_ht_statistics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통계 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720294492"/>
              </p:ext>
            </p:extLst>
          </p:nvPr>
        </p:nvGraphicFramePr>
        <p:xfrm>
          <a:off x="8509686" y="1289960"/>
          <a:ext cx="3532000" cy="13259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118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80104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2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3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4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요일별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 방문자수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카테고리별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 상품 개수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카테고리별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 투자 금액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가장 많이 검색 된 키워드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pSp>
        <p:nvGrpSpPr>
          <p:cNvPr id="5" name="그룹 4"/>
          <p:cNvGrpSpPr/>
          <p:nvPr/>
        </p:nvGrpSpPr>
        <p:grpSpPr>
          <a:xfrm>
            <a:off x="157954" y="1271965"/>
            <a:ext cx="8032200" cy="5349900"/>
            <a:chOff x="157954" y="1271965"/>
            <a:chExt cx="8032200" cy="5349900"/>
          </a:xfrm>
        </p:grpSpPr>
        <p:sp>
          <p:nvSpPr>
            <p:cNvPr id="164" name="Google Shape;164;g7c553259d1_0_81"/>
            <p:cNvSpPr/>
            <p:nvPr/>
          </p:nvSpPr>
          <p:spPr>
            <a:xfrm>
              <a:off x="4174054" y="5718862"/>
              <a:ext cx="3433800" cy="2928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68" name="Google Shape;168;g7c553259d1_0_81"/>
            <p:cNvSpPr/>
            <p:nvPr/>
          </p:nvSpPr>
          <p:spPr>
            <a:xfrm>
              <a:off x="157954" y="1271965"/>
              <a:ext cx="8032200" cy="53499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3" name="Google Shape;175;g7c553259d1_0_81"/>
            <p:cNvSpPr/>
            <p:nvPr/>
          </p:nvSpPr>
          <p:spPr>
            <a:xfrm>
              <a:off x="498610" y="1361189"/>
              <a:ext cx="1321398" cy="469232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altLang="en-US" sz="1500" dirty="0" err="1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통계</a:t>
              </a:r>
              <a:r>
                <a:rPr lang="ko-KR" altLang="en-US" sz="1500" b="0" i="0" u="none" strike="noStrike" cap="none" dirty="0" err="1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관리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24" name="직선 연결선 23"/>
            <p:cNvCxnSpPr/>
            <p:nvPr/>
          </p:nvCxnSpPr>
          <p:spPr>
            <a:xfrm>
              <a:off x="498610" y="1922585"/>
              <a:ext cx="7460673" cy="0"/>
            </a:xfrm>
            <a:prstGeom prst="line">
              <a:avLst/>
            </a:prstGeom>
            <a:ln w="38100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49854" y="2209131"/>
              <a:ext cx="6248400" cy="173861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49854" y="4175171"/>
              <a:ext cx="6248400" cy="177908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73" name="Google Shape;173;g7c553259d1_0_81"/>
            <p:cNvSpPr/>
            <p:nvPr/>
          </p:nvSpPr>
          <p:spPr>
            <a:xfrm>
              <a:off x="898504" y="2008630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</a:t>
              </a:r>
              <a:endParaRPr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74" name="Google Shape;174;g7c553259d1_0_81"/>
            <p:cNvSpPr/>
            <p:nvPr/>
          </p:nvSpPr>
          <p:spPr>
            <a:xfrm>
              <a:off x="898504" y="4017760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</a:t>
              </a:r>
              <a:endParaRPr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96" name="Google Shape;196;g7c553259d1_0_81"/>
          <p:cNvSpPr/>
          <p:nvPr/>
        </p:nvSpPr>
        <p:spPr>
          <a:xfrm>
            <a:off x="916656" y="6150307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1381649" y="6150307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907258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1139857946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admin_ht_payment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현황 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4006761084"/>
              </p:ext>
            </p:extLst>
          </p:nvPr>
        </p:nvGraphicFramePr>
        <p:xfrm>
          <a:off x="8451380" y="686928"/>
          <a:ext cx="3532000" cy="5979481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785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73473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현재 </a:t>
                      </a: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상태별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 조회를 위한 </a:t>
                      </a: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셀렉트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 버튼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진행중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진행완료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결제대기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71549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일괄 처리를 위한 체크박스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제목 행의 체크박스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선택시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모든 항목에 체크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719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프로젝트 제목 표시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클릭 시 프로젝트 팝업으로 상세 페이지 호출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0765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달성 여부 표시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실패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or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성공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,</a:t>
                      </a:r>
                      <a:r>
                        <a:rPr lang="en-US" altLang="ko-KR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목표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달성률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71549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처리 방법 선택을 위한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셀렉트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버튼</a:t>
                      </a:r>
                      <a:endParaRPr lang="en-US" altLang="ko-KR" sz="150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결제완료</a:t>
                      </a:r>
                      <a:r>
                        <a:rPr lang="en-US" altLang="ko-KR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결제보류</a:t>
                      </a:r>
                      <a:r>
                        <a:rPr lang="en-US" altLang="ko-KR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재심사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113636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 smtClean="0"/>
                        <a:t>6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처리 방법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일괄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선택을 위한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셀렉트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버튼</a:t>
                      </a:r>
                      <a:endParaRPr lang="en-US" altLang="ko-KR" sz="150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결제완료</a:t>
                      </a:r>
                      <a:r>
                        <a:rPr lang="en-US" altLang="ko-KR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결제보류</a:t>
                      </a:r>
                      <a:r>
                        <a:rPr lang="en-US" altLang="ko-KR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재심사</a:t>
                      </a:r>
                      <a:endParaRPr lang="en-US" altLang="ko-KR" sz="150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체크박스에 체크된 항목 일괄 처리</a:t>
                      </a: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82128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 smtClean="0"/>
                        <a:t>7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dirty="0" smtClean="0"/>
                        <a:t>처리 완료</a:t>
                      </a:r>
                      <a:endParaRPr lang="en-US" altLang="ko-KR" sz="1500" dirty="0" smtClean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 smtClean="0"/>
                        <a:t>-</a:t>
                      </a:r>
                      <a:r>
                        <a:rPr lang="en-US" sz="1500" baseline="0" dirty="0" smtClean="0"/>
                        <a:t> </a:t>
                      </a:r>
                      <a:r>
                        <a:rPr lang="ko-KR" altLang="en-US" sz="1500" baseline="0" dirty="0" smtClean="0"/>
                        <a:t>체크박스에 선택된 항목을 지정된 처리 방법으로 처리</a:t>
                      </a: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22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" name="Google Shape;170;g7c553259d1_0_81"/>
          <p:cNvSpPr/>
          <p:nvPr/>
        </p:nvSpPr>
        <p:spPr>
          <a:xfrm>
            <a:off x="6395704" y="6011662"/>
            <a:ext cx="1503300" cy="403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sz="18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처리</a:t>
            </a:r>
            <a:endParaRPr sz="18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" name="Google Shape;175;g7c553259d1_0_81"/>
          <p:cNvSpPr/>
          <p:nvPr/>
        </p:nvSpPr>
        <p:spPr>
          <a:xfrm>
            <a:off x="498610" y="1361189"/>
            <a:ext cx="1321398" cy="469232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altLang="en-US" sz="1500" dirty="0" err="1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결제</a:t>
            </a:r>
            <a:r>
              <a:rPr lang="ko-KR" altLang="en-US" sz="1500" b="0" i="0" u="none" strike="noStrike" cap="none" dirty="0" err="1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관리</a:t>
            </a: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5" name="직선 연결선 24"/>
          <p:cNvCxnSpPr/>
          <p:nvPr/>
        </p:nvCxnSpPr>
        <p:spPr>
          <a:xfrm>
            <a:off x="498610" y="1984129"/>
            <a:ext cx="7460673" cy="0"/>
          </a:xfrm>
          <a:prstGeom prst="line">
            <a:avLst/>
          </a:prstGeom>
          <a:ln w="38100">
            <a:solidFill>
              <a:srgbClr val="DC7F0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5863302"/>
              </p:ext>
            </p:extLst>
          </p:nvPr>
        </p:nvGraphicFramePr>
        <p:xfrm>
          <a:off x="498610" y="2736283"/>
          <a:ext cx="7460676" cy="32004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71828">
                  <a:extLst>
                    <a:ext uri="{9D8B030D-6E8A-4147-A177-3AD203B41FA5}">
                      <a16:colId xmlns:a16="http://schemas.microsoft.com/office/drawing/2014/main" xmlns="" val="1846144153"/>
                    </a:ext>
                  </a:extLst>
                </a:gridCol>
                <a:gridCol w="1283677">
                  <a:extLst>
                    <a:ext uri="{9D8B030D-6E8A-4147-A177-3AD203B41FA5}">
                      <a16:colId xmlns:a16="http://schemas.microsoft.com/office/drawing/2014/main" xmlns="" val="4013614432"/>
                    </a:ext>
                  </a:extLst>
                </a:gridCol>
                <a:gridCol w="984739">
                  <a:extLst>
                    <a:ext uri="{9D8B030D-6E8A-4147-A177-3AD203B41FA5}">
                      <a16:colId xmlns:a16="http://schemas.microsoft.com/office/drawing/2014/main" xmlns="" val="4244914350"/>
                    </a:ext>
                  </a:extLst>
                </a:gridCol>
                <a:gridCol w="2549769">
                  <a:extLst>
                    <a:ext uri="{9D8B030D-6E8A-4147-A177-3AD203B41FA5}">
                      <a16:colId xmlns:a16="http://schemas.microsoft.com/office/drawing/2014/main" xmlns="" val="2609605791"/>
                    </a:ext>
                  </a:extLst>
                </a:gridCol>
                <a:gridCol w="1125415">
                  <a:extLst>
                    <a:ext uri="{9D8B030D-6E8A-4147-A177-3AD203B41FA5}">
                      <a16:colId xmlns:a16="http://schemas.microsoft.com/office/drawing/2014/main" xmlns="" val="3920008869"/>
                    </a:ext>
                  </a:extLst>
                </a:gridCol>
                <a:gridCol w="1145248">
                  <a:extLst>
                    <a:ext uri="{9D8B030D-6E8A-4147-A177-3AD203B41FA5}">
                      <a16:colId xmlns:a16="http://schemas.microsoft.com/office/drawing/2014/main" xmlns="" val="131214163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 smtClean="0"/>
                        <a:t>프로젝트번호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 smtClean="0"/>
                        <a:t>메이커</a:t>
                      </a:r>
                      <a:r>
                        <a:rPr lang="en-US" altLang="ko-KR" sz="1300" dirty="0" smtClean="0"/>
                        <a:t>ID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 smtClean="0"/>
                        <a:t>프로젝트 제목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 err="1" smtClean="0"/>
                        <a:t>달성여부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 smtClean="0"/>
                        <a:t>처리방법</a:t>
                      </a:r>
                      <a:endParaRPr lang="ko-KR" alt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65947411"/>
                  </a:ext>
                </a:extLst>
              </a:tr>
              <a:tr h="30395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X0201001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ezenSH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대박 </a:t>
                      </a:r>
                      <a:r>
                        <a:rPr lang="ko-KR" altLang="en-US" sz="1500" dirty="0" err="1" smtClean="0"/>
                        <a:t>아이돌</a:t>
                      </a:r>
                      <a:r>
                        <a:rPr lang="ko-KR" altLang="en-US" sz="1500" dirty="0" smtClean="0"/>
                        <a:t> 앨범 투자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51064636"/>
                  </a:ext>
                </a:extLst>
              </a:tr>
              <a:tr h="24214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S0204036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ezenKB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코로나 바이러스 </a:t>
                      </a:r>
                      <a:r>
                        <a:rPr lang="ko-KR" altLang="en-US" sz="1500" dirty="0" err="1" smtClean="0"/>
                        <a:t>완전박멸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028586462"/>
                  </a:ext>
                </a:extLst>
              </a:tr>
              <a:tr h="1803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104413781"/>
                  </a:ext>
                </a:extLst>
              </a:tr>
              <a:tr h="11853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2834411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964667485"/>
                  </a:ext>
                </a:extLst>
              </a:tr>
              <a:tr h="29260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545528043"/>
                  </a:ext>
                </a:extLst>
              </a:tr>
              <a:tr h="219456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441490019"/>
                  </a:ext>
                </a:extLst>
              </a:tr>
            </a:tbl>
          </a:graphicData>
        </a:graphic>
      </p:graphicFrame>
      <p:grpSp>
        <p:nvGrpSpPr>
          <p:cNvPr id="4" name="그룹 3"/>
          <p:cNvGrpSpPr/>
          <p:nvPr/>
        </p:nvGrpSpPr>
        <p:grpSpPr>
          <a:xfrm>
            <a:off x="6870810" y="3153506"/>
            <a:ext cx="1037400" cy="278400"/>
            <a:chOff x="6870810" y="3153506"/>
            <a:chExt cx="1037400" cy="278400"/>
          </a:xfrm>
        </p:grpSpPr>
        <p:sp>
          <p:nvSpPr>
            <p:cNvPr id="28" name="Google Shape;181;g7c553259d1_0_81"/>
            <p:cNvSpPr/>
            <p:nvPr/>
          </p:nvSpPr>
          <p:spPr>
            <a:xfrm>
              <a:off x="6870810" y="3153506"/>
              <a:ext cx="10374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altLang="en-US" sz="1300" b="0" i="0" u="none" strike="noStrike" cap="none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처리방법</a:t>
              </a:r>
              <a:endParaRPr sz="13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9" name="Google Shape;209;g7c553259d1_0_81"/>
            <p:cNvSpPr/>
            <p:nvPr/>
          </p:nvSpPr>
          <p:spPr>
            <a:xfrm rot="10800000">
              <a:off x="7640439" y="3205850"/>
              <a:ext cx="201000" cy="1737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" name="직사각형 29"/>
          <p:cNvSpPr/>
          <p:nvPr/>
        </p:nvSpPr>
        <p:spPr>
          <a:xfrm>
            <a:off x="562708" y="2778102"/>
            <a:ext cx="246185" cy="26565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562707" y="3159872"/>
            <a:ext cx="246185" cy="26565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562706" y="3509641"/>
            <a:ext cx="246185" cy="26565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562706" y="3877125"/>
            <a:ext cx="246185" cy="26565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562705" y="4241180"/>
            <a:ext cx="246185" cy="26565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562705" y="4612368"/>
            <a:ext cx="246185" cy="26565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565252" y="4970649"/>
            <a:ext cx="246185" cy="26565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/>
          <p:cNvSpPr/>
          <p:nvPr/>
        </p:nvSpPr>
        <p:spPr>
          <a:xfrm>
            <a:off x="562705" y="5352025"/>
            <a:ext cx="246185" cy="26565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Google Shape;170;g7c553259d1_0_81"/>
          <p:cNvSpPr/>
          <p:nvPr/>
        </p:nvSpPr>
        <p:spPr>
          <a:xfrm>
            <a:off x="5737164" y="3159872"/>
            <a:ext cx="988653" cy="272034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3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203% </a:t>
            </a:r>
            <a:r>
              <a:rPr lang="ko-KR" altLang="en-US" sz="13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성공</a:t>
            </a:r>
            <a:endParaRPr sz="13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7" name="Google Shape;170;g7c553259d1_0_81"/>
          <p:cNvSpPr/>
          <p:nvPr/>
        </p:nvSpPr>
        <p:spPr>
          <a:xfrm>
            <a:off x="5746255" y="3497323"/>
            <a:ext cx="988653" cy="272034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altLang="ko-KR" sz="1300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67% </a:t>
            </a:r>
            <a:r>
              <a:rPr lang="ko-KR" altLang="en-US" sz="1300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실패</a:t>
            </a:r>
            <a:endParaRPr sz="13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8" name="갈매기형 수장 47"/>
          <p:cNvSpPr/>
          <p:nvPr/>
        </p:nvSpPr>
        <p:spPr>
          <a:xfrm rot="5400000">
            <a:off x="572282" y="2789567"/>
            <a:ext cx="227031" cy="246185"/>
          </a:xfrm>
          <a:prstGeom prst="chevron">
            <a:avLst>
              <a:gd name="adj" fmla="val 64285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0" name="Google Shape;174;g7c553259d1_0_81"/>
          <p:cNvSpPr/>
          <p:nvPr/>
        </p:nvSpPr>
        <p:spPr>
          <a:xfrm>
            <a:off x="347260" y="258133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1" name="Google Shape;196;g7c553259d1_0_81"/>
          <p:cNvSpPr/>
          <p:nvPr/>
        </p:nvSpPr>
        <p:spPr>
          <a:xfrm>
            <a:off x="2970328" y="3121446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2" name="Google Shape;207;g7c553259d1_0_81"/>
          <p:cNvSpPr/>
          <p:nvPr/>
        </p:nvSpPr>
        <p:spPr>
          <a:xfrm>
            <a:off x="5530036" y="314085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3" name="Google Shape;208;g7c553259d1_0_81"/>
          <p:cNvSpPr/>
          <p:nvPr/>
        </p:nvSpPr>
        <p:spPr>
          <a:xfrm>
            <a:off x="6639942" y="312099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5" name="Google Shape;181;g7c553259d1_0_81"/>
          <p:cNvSpPr/>
          <p:nvPr/>
        </p:nvSpPr>
        <p:spPr>
          <a:xfrm>
            <a:off x="1055077" y="2217023"/>
            <a:ext cx="1204546" cy="323203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altLang="en-US" sz="1500" b="0" i="0" u="none" strike="noStrike" cap="none" dirty="0" err="1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현재상태</a:t>
            </a: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6" name="Google Shape;209;g7c553259d1_0_81"/>
          <p:cNvSpPr/>
          <p:nvPr/>
        </p:nvSpPr>
        <p:spPr>
          <a:xfrm rot="10800000">
            <a:off x="1991852" y="2295744"/>
            <a:ext cx="201000" cy="173700"/>
          </a:xfrm>
          <a:prstGeom prst="triangle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173;g7c553259d1_0_81"/>
          <p:cNvSpPr/>
          <p:nvPr/>
        </p:nvSpPr>
        <p:spPr>
          <a:xfrm>
            <a:off x="803247" y="221702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58" name="그룹 57"/>
          <p:cNvGrpSpPr/>
          <p:nvPr/>
        </p:nvGrpSpPr>
        <p:grpSpPr>
          <a:xfrm>
            <a:off x="6868460" y="3502805"/>
            <a:ext cx="1037400" cy="278400"/>
            <a:chOff x="6870810" y="3153506"/>
            <a:chExt cx="1037400" cy="278400"/>
          </a:xfrm>
        </p:grpSpPr>
        <p:sp>
          <p:nvSpPr>
            <p:cNvPr id="59" name="Google Shape;181;g7c553259d1_0_81"/>
            <p:cNvSpPr/>
            <p:nvPr/>
          </p:nvSpPr>
          <p:spPr>
            <a:xfrm>
              <a:off x="6870810" y="3153506"/>
              <a:ext cx="10374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altLang="en-US" sz="1300" b="0" i="0" u="none" strike="noStrike" cap="none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처리방법</a:t>
              </a:r>
              <a:endParaRPr sz="13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0" name="Google Shape;209;g7c553259d1_0_81"/>
            <p:cNvSpPr/>
            <p:nvPr/>
          </p:nvSpPr>
          <p:spPr>
            <a:xfrm rot="10800000">
              <a:off x="7640439" y="3205850"/>
              <a:ext cx="201000" cy="1737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" name="그룹 60"/>
          <p:cNvGrpSpPr/>
          <p:nvPr/>
        </p:nvGrpSpPr>
        <p:grpSpPr>
          <a:xfrm>
            <a:off x="5029773" y="6077791"/>
            <a:ext cx="1037400" cy="278400"/>
            <a:chOff x="6870810" y="3153506"/>
            <a:chExt cx="1037400" cy="278400"/>
          </a:xfrm>
        </p:grpSpPr>
        <p:sp>
          <p:nvSpPr>
            <p:cNvPr id="62" name="Google Shape;181;g7c553259d1_0_81"/>
            <p:cNvSpPr/>
            <p:nvPr/>
          </p:nvSpPr>
          <p:spPr>
            <a:xfrm>
              <a:off x="6870810" y="3153506"/>
              <a:ext cx="10374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altLang="en-US" sz="1300" b="0" i="0" u="none" strike="noStrike" cap="none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처리방법</a:t>
              </a:r>
              <a:endParaRPr sz="13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3" name="Google Shape;209;g7c553259d1_0_81"/>
            <p:cNvSpPr/>
            <p:nvPr/>
          </p:nvSpPr>
          <p:spPr>
            <a:xfrm rot="10800000">
              <a:off x="7640439" y="3205850"/>
              <a:ext cx="201000" cy="1737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3" name="Google Shape;173;g7c553259d1_0_81"/>
          <p:cNvSpPr/>
          <p:nvPr/>
        </p:nvSpPr>
        <p:spPr>
          <a:xfrm>
            <a:off x="4703237" y="78354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4790558" y="606962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4" name="Google Shape;204;g7c553259d1_0_81"/>
          <p:cNvSpPr/>
          <p:nvPr/>
        </p:nvSpPr>
        <p:spPr>
          <a:xfrm>
            <a:off x="6203200" y="605633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7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797252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2288790777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admin_ht_report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신고 프로젝트 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697681199"/>
              </p:ext>
            </p:extLst>
          </p:nvPr>
        </p:nvGraphicFramePr>
        <p:xfrm>
          <a:off x="8509686" y="1289961"/>
          <a:ext cx="3532000" cy="536152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3030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80214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일괄 처리를 위한 체크박스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제목 행의 체크박스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선택시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모든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신고글에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체크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0214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신고자가 등록한 제목 표시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신고글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화면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팝업창으로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호출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80214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첨부파일의 등록 유무 표시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첨부파일이 있는 경우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첨부파일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팝업창에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내용 호출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03806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신고글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처리 방법을 선택하는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셀렉트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박스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반려처리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프로젝트 삭제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프로젝트 제제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103806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체크 된 항목의 일괄 처리 방법을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서낵하는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셀렉트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박스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반려처리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프로젝트 삭제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프로젝트 제제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51903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6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체크 된 신고 프로젝트를 선택된 처리 방법으로 처리완료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159254372"/>
                  </a:ext>
                </a:extLst>
              </a:tr>
            </a:tbl>
          </a:graphicData>
        </a:graphic>
      </p:graphicFrame>
      <p:sp>
        <p:nvSpPr>
          <p:cNvPr id="170" name="Google Shape;170;g7c553259d1_0_81"/>
          <p:cNvSpPr/>
          <p:nvPr/>
        </p:nvSpPr>
        <p:spPr>
          <a:xfrm>
            <a:off x="6395704" y="6011662"/>
            <a:ext cx="1503300" cy="403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sz="18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처리</a:t>
            </a:r>
            <a:endParaRPr sz="18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5" name="Google Shape;175;g7c553259d1_0_81"/>
          <p:cNvSpPr/>
          <p:nvPr/>
        </p:nvSpPr>
        <p:spPr>
          <a:xfrm>
            <a:off x="498610" y="1361189"/>
            <a:ext cx="1321398" cy="469232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altLang="en-US" sz="15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신고관리</a:t>
            </a: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1" name="직선 연결선 20"/>
          <p:cNvCxnSpPr/>
          <p:nvPr/>
        </p:nvCxnSpPr>
        <p:spPr>
          <a:xfrm>
            <a:off x="498610" y="1984129"/>
            <a:ext cx="7460673" cy="0"/>
          </a:xfrm>
          <a:prstGeom prst="line">
            <a:avLst/>
          </a:prstGeom>
          <a:ln w="38100">
            <a:solidFill>
              <a:srgbClr val="DC7F0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2162065"/>
              </p:ext>
            </p:extLst>
          </p:nvPr>
        </p:nvGraphicFramePr>
        <p:xfrm>
          <a:off x="498610" y="2191151"/>
          <a:ext cx="7460676" cy="36576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71828">
                  <a:extLst>
                    <a:ext uri="{9D8B030D-6E8A-4147-A177-3AD203B41FA5}">
                      <a16:colId xmlns:a16="http://schemas.microsoft.com/office/drawing/2014/main" xmlns="" val="1846144153"/>
                    </a:ext>
                  </a:extLst>
                </a:gridCol>
                <a:gridCol w="1283677">
                  <a:extLst>
                    <a:ext uri="{9D8B030D-6E8A-4147-A177-3AD203B41FA5}">
                      <a16:colId xmlns:a16="http://schemas.microsoft.com/office/drawing/2014/main" xmlns="" val="4013614432"/>
                    </a:ext>
                  </a:extLst>
                </a:gridCol>
                <a:gridCol w="984739">
                  <a:extLst>
                    <a:ext uri="{9D8B030D-6E8A-4147-A177-3AD203B41FA5}">
                      <a16:colId xmlns:a16="http://schemas.microsoft.com/office/drawing/2014/main" xmlns="" val="4244914350"/>
                    </a:ext>
                  </a:extLst>
                </a:gridCol>
                <a:gridCol w="2549769">
                  <a:extLst>
                    <a:ext uri="{9D8B030D-6E8A-4147-A177-3AD203B41FA5}">
                      <a16:colId xmlns:a16="http://schemas.microsoft.com/office/drawing/2014/main" xmlns="" val="2609605791"/>
                    </a:ext>
                  </a:extLst>
                </a:gridCol>
                <a:gridCol w="1125415">
                  <a:extLst>
                    <a:ext uri="{9D8B030D-6E8A-4147-A177-3AD203B41FA5}">
                      <a16:colId xmlns:a16="http://schemas.microsoft.com/office/drawing/2014/main" xmlns="" val="3920008869"/>
                    </a:ext>
                  </a:extLst>
                </a:gridCol>
                <a:gridCol w="1145248">
                  <a:extLst>
                    <a:ext uri="{9D8B030D-6E8A-4147-A177-3AD203B41FA5}">
                      <a16:colId xmlns:a16="http://schemas.microsoft.com/office/drawing/2014/main" xmlns="" val="131214163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등록일자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신고자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제목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첨부파일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처리방법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65947411"/>
                  </a:ext>
                </a:extLst>
              </a:tr>
              <a:tr h="30395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20200204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ezenHT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너무 비싸서 투자 못함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51064636"/>
                  </a:ext>
                </a:extLst>
              </a:tr>
              <a:tr h="24214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20200201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ezenYS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메이커가 못생김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028586462"/>
                  </a:ext>
                </a:extLst>
              </a:tr>
              <a:tr h="1803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104413781"/>
                  </a:ext>
                </a:extLst>
              </a:tr>
              <a:tr h="11853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2834411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964667485"/>
                  </a:ext>
                </a:extLst>
              </a:tr>
              <a:tr h="29260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545528043"/>
                  </a:ext>
                </a:extLst>
              </a:tr>
              <a:tr h="219456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441490019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3272768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211684512"/>
                  </a:ext>
                </a:extLst>
              </a:tr>
            </a:tbl>
          </a:graphicData>
        </a:graphic>
      </p:graphicFrame>
      <p:grpSp>
        <p:nvGrpSpPr>
          <p:cNvPr id="23" name="그룹 22"/>
          <p:cNvGrpSpPr/>
          <p:nvPr/>
        </p:nvGrpSpPr>
        <p:grpSpPr>
          <a:xfrm>
            <a:off x="6870810" y="2608374"/>
            <a:ext cx="1037400" cy="278400"/>
            <a:chOff x="4228947" y="3439141"/>
            <a:chExt cx="1037400" cy="278400"/>
          </a:xfrm>
        </p:grpSpPr>
        <p:sp>
          <p:nvSpPr>
            <p:cNvPr id="24" name="Google Shape;181;g7c553259d1_0_81"/>
            <p:cNvSpPr/>
            <p:nvPr/>
          </p:nvSpPr>
          <p:spPr>
            <a:xfrm>
              <a:off x="4228947" y="3439141"/>
              <a:ext cx="10374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5" name="Google Shape;209;g7c553259d1_0_81"/>
            <p:cNvSpPr/>
            <p:nvPr/>
          </p:nvSpPr>
          <p:spPr>
            <a:xfrm rot="10800000">
              <a:off x="4998576" y="3491485"/>
              <a:ext cx="201000" cy="1737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직사각형 3"/>
          <p:cNvSpPr/>
          <p:nvPr/>
        </p:nvSpPr>
        <p:spPr>
          <a:xfrm>
            <a:off x="562708" y="2232970"/>
            <a:ext cx="246185" cy="26565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562707" y="2614740"/>
            <a:ext cx="246185" cy="26565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562706" y="2964509"/>
            <a:ext cx="246185" cy="26565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562706" y="3331993"/>
            <a:ext cx="246185" cy="26565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562705" y="3696048"/>
            <a:ext cx="246185" cy="26565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562705" y="4067236"/>
            <a:ext cx="246185" cy="26565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565252" y="4425517"/>
            <a:ext cx="246185" cy="26565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562705" y="4806893"/>
            <a:ext cx="246185" cy="26565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562705" y="5154986"/>
            <a:ext cx="246185" cy="26565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565252" y="5528244"/>
            <a:ext cx="246185" cy="26565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6" name="그룹 35"/>
          <p:cNvGrpSpPr/>
          <p:nvPr/>
        </p:nvGrpSpPr>
        <p:grpSpPr>
          <a:xfrm>
            <a:off x="5156911" y="6068518"/>
            <a:ext cx="1037400" cy="278400"/>
            <a:chOff x="4228947" y="3439141"/>
            <a:chExt cx="1037400" cy="278400"/>
          </a:xfrm>
        </p:grpSpPr>
        <p:sp>
          <p:nvSpPr>
            <p:cNvPr id="37" name="Google Shape;181;g7c553259d1_0_81"/>
            <p:cNvSpPr/>
            <p:nvPr/>
          </p:nvSpPr>
          <p:spPr>
            <a:xfrm>
              <a:off x="4228947" y="3439141"/>
              <a:ext cx="10374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8" name="Google Shape;209;g7c553259d1_0_81"/>
            <p:cNvSpPr/>
            <p:nvPr/>
          </p:nvSpPr>
          <p:spPr>
            <a:xfrm rot="10800000">
              <a:off x="4998576" y="3491485"/>
              <a:ext cx="201000" cy="1737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" name="Google Shape;170;g7c553259d1_0_81"/>
          <p:cNvSpPr/>
          <p:nvPr/>
        </p:nvSpPr>
        <p:spPr>
          <a:xfrm>
            <a:off x="5746255" y="2614740"/>
            <a:ext cx="988653" cy="272034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x.jpg</a:t>
            </a:r>
            <a:endParaRPr sz="18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40" name="그룹 39"/>
          <p:cNvGrpSpPr/>
          <p:nvPr/>
        </p:nvGrpSpPr>
        <p:grpSpPr>
          <a:xfrm>
            <a:off x="6870810" y="2945825"/>
            <a:ext cx="1037400" cy="278400"/>
            <a:chOff x="4228947" y="3439141"/>
            <a:chExt cx="1037400" cy="278400"/>
          </a:xfrm>
        </p:grpSpPr>
        <p:sp>
          <p:nvSpPr>
            <p:cNvPr id="41" name="Google Shape;181;g7c553259d1_0_81"/>
            <p:cNvSpPr/>
            <p:nvPr/>
          </p:nvSpPr>
          <p:spPr>
            <a:xfrm>
              <a:off x="4228947" y="3439141"/>
              <a:ext cx="10374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2" name="Google Shape;209;g7c553259d1_0_81"/>
            <p:cNvSpPr/>
            <p:nvPr/>
          </p:nvSpPr>
          <p:spPr>
            <a:xfrm rot="10800000">
              <a:off x="4998576" y="3491485"/>
              <a:ext cx="201000" cy="1737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" name="Google Shape;170;g7c553259d1_0_81"/>
          <p:cNvSpPr/>
          <p:nvPr/>
        </p:nvSpPr>
        <p:spPr>
          <a:xfrm>
            <a:off x="5746255" y="2952191"/>
            <a:ext cx="988653" cy="272034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없음</a:t>
            </a:r>
            <a:endParaRPr sz="18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" name="갈매기형 수장 4"/>
          <p:cNvSpPr/>
          <p:nvPr/>
        </p:nvSpPr>
        <p:spPr>
          <a:xfrm rot="5400000">
            <a:off x="572282" y="2244435"/>
            <a:ext cx="227031" cy="246185"/>
          </a:xfrm>
          <a:prstGeom prst="chevron">
            <a:avLst>
              <a:gd name="adj" fmla="val 64285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3" name="Google Shape;173;g7c553259d1_0_81"/>
          <p:cNvSpPr/>
          <p:nvPr/>
        </p:nvSpPr>
        <p:spPr>
          <a:xfrm>
            <a:off x="354842" y="204119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2965546" y="2359687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543829" y="2409265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356838" y="590621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674249" y="242118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4994384" y="588896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992753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0" name="그림 3"/>
          <p:cNvPicPr/>
          <p:nvPr/>
        </p:nvPicPr>
        <p:blipFill>
          <a:blip r:embed="rId2"/>
          <a:stretch/>
        </p:blipFill>
        <p:spPr>
          <a:xfrm>
            <a:off x="2160" y="0"/>
            <a:ext cx="12186720" cy="6857280"/>
          </a:xfrm>
          <a:prstGeom prst="rect">
            <a:avLst/>
          </a:prstGeom>
          <a:ln>
            <a:noFill/>
          </a:ln>
        </p:spPr>
      </p:pic>
      <p:sp>
        <p:nvSpPr>
          <p:cNvPr id="931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latin typeface="맑은 고딕"/>
              </a:rPr>
              <a:t>6. </a:t>
            </a:r>
            <a:r>
              <a:rPr lang="en-US" altLang="ko-KR" sz="4400" spc="-1" dirty="0" err="1">
                <a:solidFill>
                  <a:srgbClr val="000000"/>
                </a:solidFill>
                <a:latin typeface="맑은 고딕"/>
              </a:rPr>
              <a:t>화면</a:t>
            </a:r>
            <a:r>
              <a:rPr lang="en-US" altLang="ko-KR" sz="4400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altLang="ko-KR" sz="4400" spc="-1" dirty="0" err="1">
                <a:solidFill>
                  <a:srgbClr val="000000"/>
                </a:solidFill>
                <a:latin typeface="맑은 고딕"/>
              </a:rPr>
              <a:t>구현</a:t>
            </a:r>
            <a:r>
              <a:rPr lang="en-US" altLang="ko-KR" sz="4400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altLang="ko-KR" sz="4400" spc="-1" dirty="0" err="1">
                <a:solidFill>
                  <a:srgbClr val="000000"/>
                </a:solidFill>
                <a:latin typeface="맑은 고딕"/>
              </a:rPr>
              <a:t>현황</a:t>
            </a:r>
            <a:r>
              <a:rPr lang="en-US" altLang="ko-KR" sz="4400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ko-KR" altLang="en-US" sz="4400" spc="-1" dirty="0">
                <a:solidFill>
                  <a:srgbClr val="000000"/>
                </a:solidFill>
                <a:latin typeface="맑은 고딕"/>
              </a:rPr>
              <a:t>및 </a:t>
            </a:r>
            <a:r>
              <a:rPr lang="en-US" altLang="ko-KR" sz="4400" spc="-1" dirty="0">
                <a:solidFill>
                  <a:srgbClr val="000000"/>
                </a:solidFill>
                <a:latin typeface="맑은 고딕"/>
              </a:rPr>
              <a:t>SQL </a:t>
            </a:r>
            <a:r>
              <a:rPr lang="ko-KR" altLang="en-US" sz="4400" spc="-1" dirty="0">
                <a:solidFill>
                  <a:srgbClr val="000000"/>
                </a:solidFill>
                <a:latin typeface="맑은 고딕"/>
              </a:rPr>
              <a:t>작성 소개</a:t>
            </a:r>
            <a:endParaRPr lang="en-US" sz="4400" b="0" strike="noStrike" spc="-1" dirty="0">
              <a:latin typeface="Noto Sans CJK JP"/>
            </a:endParaRPr>
          </a:p>
        </p:txBody>
      </p:sp>
      <p:sp>
        <p:nvSpPr>
          <p:cNvPr id="932" name="CustomShape 2"/>
          <p:cNvSpPr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유서희</a:t>
            </a:r>
            <a:endParaRPr lang="en-US" sz="2800" b="0" strike="noStrike" spc="-1" dirty="0">
              <a:latin typeface="Noto Sans CJK JP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2800" b="0" strike="noStrike" spc="-1" dirty="0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User_메인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화면</a:t>
            </a:r>
            <a:endParaRPr lang="en-US" sz="2800" b="0" strike="noStrike" spc="-1" dirty="0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User_실시간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채팅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상담</a:t>
            </a:r>
            <a:endParaRPr lang="en-US" sz="2800" b="0" strike="noStrike" spc="-1" dirty="0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Admin_메인화면</a:t>
            </a:r>
            <a:endParaRPr lang="en-US" sz="2800" b="0" strike="noStrike" spc="-1" dirty="0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Admin_실시간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채팅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관리</a:t>
            </a:r>
            <a:endParaRPr lang="en-US" sz="2800" b="0" strike="noStrike" spc="-1" dirty="0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Admin_메인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화면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관리</a:t>
            </a:r>
            <a:endParaRPr lang="en-US" sz="2800" b="0" strike="noStrike" spc="-1" dirty="0">
              <a:latin typeface="Noto Sans CJK JP"/>
            </a:endParaRPr>
          </a:p>
        </p:txBody>
      </p:sp>
    </p:spTree>
    <p:extLst>
      <p:ext uri="{BB962C8B-B14F-4D97-AF65-F5344CB8AC3E}">
        <p14:creationId xmlns:p14="http://schemas.microsoft.com/office/powerpoint/2010/main" val="113923038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그림 3"/>
          <p:cNvPicPr/>
          <p:nvPr/>
        </p:nvPicPr>
        <p:blipFill>
          <a:blip r:embed="rId2"/>
          <a:stretch/>
        </p:blipFill>
        <p:spPr>
          <a:xfrm>
            <a:off x="2160" y="0"/>
            <a:ext cx="12186720" cy="6857280"/>
          </a:xfrm>
          <a:prstGeom prst="rect">
            <a:avLst/>
          </a:prstGeom>
          <a:ln>
            <a:noFill/>
          </a:ln>
        </p:spPr>
      </p:pic>
      <p:sp>
        <p:nvSpPr>
          <p:cNvPr id="254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latin typeface="맑은 고딕"/>
              </a:rPr>
              <a:t>6. </a:t>
            </a:r>
            <a:r>
              <a:rPr lang="en-US" altLang="ko-KR" sz="4400" spc="-1" dirty="0" err="1">
                <a:solidFill>
                  <a:srgbClr val="000000"/>
                </a:solidFill>
                <a:latin typeface="맑은 고딕"/>
              </a:rPr>
              <a:t>화면</a:t>
            </a:r>
            <a:r>
              <a:rPr lang="en-US" altLang="ko-KR" sz="4400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altLang="ko-KR" sz="4400" spc="-1" dirty="0" err="1">
                <a:solidFill>
                  <a:srgbClr val="000000"/>
                </a:solidFill>
                <a:latin typeface="맑은 고딕"/>
              </a:rPr>
              <a:t>구현</a:t>
            </a:r>
            <a:r>
              <a:rPr lang="en-US" altLang="ko-KR" sz="4400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altLang="ko-KR" sz="4400" spc="-1" dirty="0" err="1">
                <a:solidFill>
                  <a:srgbClr val="000000"/>
                </a:solidFill>
                <a:latin typeface="맑은 고딕"/>
              </a:rPr>
              <a:t>현황</a:t>
            </a:r>
            <a:r>
              <a:rPr lang="en-US" altLang="ko-KR" sz="4400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ko-KR" altLang="en-US" sz="4400" spc="-1" dirty="0">
                <a:solidFill>
                  <a:srgbClr val="000000"/>
                </a:solidFill>
                <a:latin typeface="맑은 고딕"/>
              </a:rPr>
              <a:t>및 </a:t>
            </a:r>
            <a:r>
              <a:rPr lang="en-US" altLang="ko-KR" sz="4400" spc="-1" dirty="0">
                <a:solidFill>
                  <a:srgbClr val="000000"/>
                </a:solidFill>
                <a:latin typeface="맑은 고딕"/>
              </a:rPr>
              <a:t>SQL </a:t>
            </a:r>
            <a:r>
              <a:rPr lang="ko-KR" altLang="en-US" sz="4400" spc="-1" dirty="0">
                <a:solidFill>
                  <a:srgbClr val="000000"/>
                </a:solidFill>
                <a:latin typeface="맑은 고딕"/>
              </a:rPr>
              <a:t>작성 소개</a:t>
            </a:r>
            <a:endParaRPr lang="en-US" sz="4400" b="0" strike="noStrike" spc="-1" dirty="0">
              <a:latin typeface="Noto Sans CJK JP"/>
            </a:endParaRPr>
          </a:p>
        </p:txBody>
      </p:sp>
      <p:sp>
        <p:nvSpPr>
          <p:cNvPr id="255" name="CustomShape 2"/>
          <p:cNvSpPr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권기범</a:t>
            </a:r>
            <a:endParaRPr lang="en-US" sz="2800" b="0" strike="noStrike" spc="-1">
              <a:latin typeface="Noto Sans CJK JP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2800" b="0" strike="noStrike" spc="-1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User_공지사항</a:t>
            </a:r>
            <a:endParaRPr lang="en-US" sz="2800" b="0" strike="noStrike" spc="-1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User_Q&amp;A</a:t>
            </a:r>
            <a:endParaRPr lang="en-US" sz="2800" b="0" strike="noStrike" spc="-1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User_펀딩하는 방법 &amp; FAQ</a:t>
            </a:r>
            <a:endParaRPr lang="en-US" sz="2800" b="0" strike="noStrike" spc="-1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Admind_공지사항 관리</a:t>
            </a:r>
            <a:endParaRPr lang="en-US" sz="2800" b="0" strike="noStrike" spc="-1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Admind_Q&amp;A 관리</a:t>
            </a:r>
            <a:endParaRPr lang="en-US" sz="2800" b="0" strike="noStrike" spc="-1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Admind_펀딩하는 방법 &amp; FAQ 관리</a:t>
            </a:r>
            <a:endParaRPr lang="en-US" sz="2800" b="0" strike="noStrike" spc="-1">
              <a:latin typeface="Noto Sans CJK JP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" name="그림 3"/>
          <p:cNvPicPr/>
          <p:nvPr/>
        </p:nvPicPr>
        <p:blipFill>
          <a:blip r:embed="rId2"/>
          <a:stretch/>
        </p:blipFill>
        <p:spPr>
          <a:xfrm>
            <a:off x="2160" y="0"/>
            <a:ext cx="12186720" cy="6857280"/>
          </a:xfrm>
          <a:prstGeom prst="rect">
            <a:avLst/>
          </a:prstGeom>
          <a:ln>
            <a:noFill/>
          </a:ln>
        </p:spPr>
      </p:pic>
      <p:sp>
        <p:nvSpPr>
          <p:cNvPr id="331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latin typeface="맑은 고딕"/>
              </a:rPr>
              <a:t>6. </a:t>
            </a:r>
            <a:r>
              <a:rPr lang="en-US" altLang="ko-KR" sz="4400" spc="-1" dirty="0" err="1">
                <a:solidFill>
                  <a:srgbClr val="000000"/>
                </a:solidFill>
                <a:latin typeface="맑은 고딕"/>
              </a:rPr>
              <a:t>화면</a:t>
            </a:r>
            <a:r>
              <a:rPr lang="en-US" altLang="ko-KR" sz="4400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altLang="ko-KR" sz="4400" spc="-1" dirty="0" err="1">
                <a:solidFill>
                  <a:srgbClr val="000000"/>
                </a:solidFill>
                <a:latin typeface="맑은 고딕"/>
              </a:rPr>
              <a:t>구현</a:t>
            </a:r>
            <a:r>
              <a:rPr lang="en-US" altLang="ko-KR" sz="4400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altLang="ko-KR" sz="4400" spc="-1" dirty="0" err="1">
                <a:solidFill>
                  <a:srgbClr val="000000"/>
                </a:solidFill>
                <a:latin typeface="맑은 고딕"/>
              </a:rPr>
              <a:t>현황</a:t>
            </a:r>
            <a:r>
              <a:rPr lang="en-US" altLang="ko-KR" sz="4400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ko-KR" altLang="en-US" sz="4400" spc="-1" dirty="0">
                <a:solidFill>
                  <a:srgbClr val="000000"/>
                </a:solidFill>
                <a:latin typeface="맑은 고딕"/>
              </a:rPr>
              <a:t>및 </a:t>
            </a:r>
            <a:r>
              <a:rPr lang="en-US" altLang="ko-KR" sz="4400" spc="-1" dirty="0">
                <a:solidFill>
                  <a:srgbClr val="000000"/>
                </a:solidFill>
                <a:latin typeface="맑은 고딕"/>
              </a:rPr>
              <a:t>SQL </a:t>
            </a:r>
            <a:r>
              <a:rPr lang="ko-KR" altLang="en-US" sz="4400" spc="-1" dirty="0">
                <a:solidFill>
                  <a:srgbClr val="000000"/>
                </a:solidFill>
                <a:latin typeface="맑은 고딕"/>
              </a:rPr>
              <a:t>작성 소개</a:t>
            </a:r>
            <a:endParaRPr lang="en-US" sz="4400" b="0" strike="noStrike" spc="-1" dirty="0">
              <a:latin typeface="Noto Sans CJK JP"/>
            </a:endParaRPr>
          </a:p>
        </p:txBody>
      </p:sp>
      <p:sp>
        <p:nvSpPr>
          <p:cNvPr id="332" name="CustomShape 2"/>
          <p:cNvSpPr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김용승</a:t>
            </a:r>
            <a:endParaRPr lang="en-US" sz="2800" b="0" strike="noStrike" spc="-1">
              <a:latin typeface="Noto Sans CJK JP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2800" b="0" strike="noStrike" spc="-1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User_로그인</a:t>
            </a:r>
            <a:endParaRPr lang="en-US" sz="2800" b="0" strike="noStrike" spc="-1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User_회원가입</a:t>
            </a:r>
            <a:endParaRPr lang="en-US" sz="2800" b="0" strike="noStrike" spc="-1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User_마이페이지</a:t>
            </a:r>
            <a:endParaRPr lang="en-US" sz="2800" b="0" strike="noStrike" spc="-1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Admin_회원관리</a:t>
            </a:r>
            <a:endParaRPr lang="en-US" sz="2800" b="0" strike="noStrike" spc="-1">
              <a:latin typeface="Noto Sans CJK JP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그림 3"/>
          <p:cNvPicPr/>
          <p:nvPr/>
        </p:nvPicPr>
        <p:blipFill>
          <a:blip r:embed="rId2"/>
          <a:stretch/>
        </p:blipFill>
        <p:spPr>
          <a:xfrm>
            <a:off x="2160" y="0"/>
            <a:ext cx="12186720" cy="6857280"/>
          </a:xfrm>
          <a:prstGeom prst="rect">
            <a:avLst/>
          </a:prstGeom>
          <a:ln>
            <a:noFill/>
          </a:ln>
        </p:spPr>
      </p:pic>
      <p:sp>
        <p:nvSpPr>
          <p:cNvPr id="102" name="CustomShape 1"/>
          <p:cNvSpPr/>
          <p:nvPr/>
        </p:nvSpPr>
        <p:spPr>
          <a:xfrm>
            <a:off x="838080" y="4716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맑은 고딕"/>
              </a:rPr>
              <a:t>2. 기능 흐름도</a:t>
            </a:r>
            <a:endParaRPr lang="en-US" sz="4400" b="0" strike="noStrike" spc="-1">
              <a:latin typeface="Noto Sans CJK JP"/>
            </a:endParaRPr>
          </a:p>
        </p:txBody>
      </p:sp>
      <p:pic>
        <p:nvPicPr>
          <p:cNvPr id="103" name="Google Shape;55;p13"/>
          <p:cNvPicPr/>
          <p:nvPr/>
        </p:nvPicPr>
        <p:blipFill>
          <a:blip r:embed="rId3"/>
          <a:stretch/>
        </p:blipFill>
        <p:spPr>
          <a:xfrm>
            <a:off x="491760" y="3715560"/>
            <a:ext cx="353160" cy="597600"/>
          </a:xfrm>
          <a:prstGeom prst="rect">
            <a:avLst/>
          </a:prstGeom>
          <a:ln>
            <a:noFill/>
          </a:ln>
        </p:spPr>
      </p:pic>
      <p:sp>
        <p:nvSpPr>
          <p:cNvPr id="104" name="CustomShape 2"/>
          <p:cNvSpPr/>
          <p:nvPr/>
        </p:nvSpPr>
        <p:spPr>
          <a:xfrm>
            <a:off x="276120" y="1957680"/>
            <a:ext cx="745200" cy="518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 algn="ctr">
              <a:lnSpc>
                <a:spcPct val="100000"/>
              </a:lnSpc>
            </a:pPr>
            <a:r>
              <a:rPr lang="en-US" sz="1300" b="1" strike="noStrike" spc="-1">
                <a:solidFill>
                  <a:srgbClr val="000000"/>
                </a:solidFill>
                <a:latin typeface="맑은 고딕"/>
                <a:ea typeface="DejaVu Sans"/>
              </a:rPr>
              <a:t>메이커</a:t>
            </a:r>
            <a:endParaRPr lang="en-US" sz="1300" b="0" strike="noStrike" spc="-1">
              <a:latin typeface="Noto Sans CJK JP"/>
            </a:endParaRPr>
          </a:p>
          <a:p>
            <a:pPr algn="ctr">
              <a:lnSpc>
                <a:spcPct val="100000"/>
              </a:lnSpc>
            </a:pPr>
            <a:r>
              <a:rPr lang="en-US" sz="1300" b="1" strike="noStrike" spc="-1">
                <a:solidFill>
                  <a:srgbClr val="000000"/>
                </a:solidFill>
                <a:latin typeface="맑은 고딕"/>
                <a:ea typeface="DejaVu Sans"/>
              </a:rPr>
              <a:t>회원</a:t>
            </a:r>
            <a:endParaRPr lang="en-US" sz="1300" b="0" strike="noStrike" spc="-1">
              <a:latin typeface="Noto Sans CJK JP"/>
            </a:endParaRPr>
          </a:p>
        </p:txBody>
      </p:sp>
      <p:sp>
        <p:nvSpPr>
          <p:cNvPr id="105" name="CustomShape 3"/>
          <p:cNvSpPr/>
          <p:nvPr/>
        </p:nvSpPr>
        <p:spPr>
          <a:xfrm>
            <a:off x="2010960" y="5350680"/>
            <a:ext cx="2582640" cy="389520"/>
          </a:xfrm>
          <a:prstGeom prst="rect">
            <a:avLst/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 anchor="ctr"/>
          <a:lstStyle/>
          <a:p>
            <a:pPr algn="ctr">
              <a:lnSpc>
                <a:spcPct val="100000"/>
              </a:lnSpc>
            </a:pPr>
            <a:r>
              <a:rPr lang="en-US" sz="13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로그인 / 회원가입</a:t>
            </a:r>
            <a:endParaRPr lang="en-US" sz="1300" b="0" strike="noStrike" spc="-1">
              <a:latin typeface="Noto Sans CJK JP"/>
            </a:endParaRPr>
          </a:p>
        </p:txBody>
      </p:sp>
      <p:sp>
        <p:nvSpPr>
          <p:cNvPr id="106" name="CustomShape 4"/>
          <p:cNvSpPr/>
          <p:nvPr/>
        </p:nvSpPr>
        <p:spPr>
          <a:xfrm>
            <a:off x="2010960" y="2550600"/>
            <a:ext cx="2582640" cy="389520"/>
          </a:xfrm>
          <a:prstGeom prst="rect">
            <a:avLst/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 anchor="ctr"/>
          <a:lstStyle/>
          <a:p>
            <a:pPr algn="ctr">
              <a:lnSpc>
                <a:spcPct val="100000"/>
              </a:lnSpc>
            </a:pPr>
            <a:r>
              <a:rPr lang="en-US" sz="13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등록된 프로젝트 확인</a:t>
            </a:r>
            <a:endParaRPr lang="en-US" sz="1300" b="0" strike="noStrike" spc="-1">
              <a:latin typeface="Noto Sans CJK JP"/>
            </a:endParaRPr>
          </a:p>
        </p:txBody>
      </p:sp>
      <p:sp>
        <p:nvSpPr>
          <p:cNvPr id="107" name="CustomShape 5"/>
          <p:cNvSpPr/>
          <p:nvPr/>
        </p:nvSpPr>
        <p:spPr>
          <a:xfrm>
            <a:off x="2010960" y="3017520"/>
            <a:ext cx="2582640" cy="389520"/>
          </a:xfrm>
          <a:prstGeom prst="rect">
            <a:avLst/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 anchor="ctr"/>
          <a:lstStyle/>
          <a:p>
            <a:pPr algn="ctr">
              <a:lnSpc>
                <a:spcPct val="100000"/>
              </a:lnSpc>
            </a:pPr>
            <a:r>
              <a:rPr lang="en-US" sz="13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관심 프로젝트 등록</a:t>
            </a:r>
            <a:endParaRPr lang="en-US" sz="1300" b="0" strike="noStrike" spc="-1">
              <a:latin typeface="Noto Sans CJK JP"/>
            </a:endParaRPr>
          </a:p>
        </p:txBody>
      </p:sp>
      <p:sp>
        <p:nvSpPr>
          <p:cNvPr id="108" name="CustomShape 6"/>
          <p:cNvSpPr/>
          <p:nvPr/>
        </p:nvSpPr>
        <p:spPr>
          <a:xfrm>
            <a:off x="2010960" y="3484080"/>
            <a:ext cx="2582640" cy="389520"/>
          </a:xfrm>
          <a:prstGeom prst="rect">
            <a:avLst/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 anchor="ctr"/>
          <a:lstStyle/>
          <a:p>
            <a:pPr algn="ctr">
              <a:lnSpc>
                <a:spcPct val="100000"/>
              </a:lnSpc>
            </a:pPr>
            <a:r>
              <a:rPr lang="en-US" sz="13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프로젝트 펀딩</a:t>
            </a:r>
            <a:endParaRPr lang="en-US" sz="1300" b="0" strike="noStrike" spc="-1">
              <a:latin typeface="Noto Sans CJK JP"/>
            </a:endParaRPr>
          </a:p>
        </p:txBody>
      </p:sp>
      <p:sp>
        <p:nvSpPr>
          <p:cNvPr id="109" name="CustomShape 7"/>
          <p:cNvSpPr/>
          <p:nvPr/>
        </p:nvSpPr>
        <p:spPr>
          <a:xfrm>
            <a:off x="2010960" y="1128960"/>
            <a:ext cx="2582640" cy="389520"/>
          </a:xfrm>
          <a:prstGeom prst="rect">
            <a:avLst/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 anchor="ctr"/>
          <a:lstStyle/>
          <a:p>
            <a:pPr algn="ctr">
              <a:lnSpc>
                <a:spcPct val="100000"/>
              </a:lnSpc>
            </a:pPr>
            <a:r>
              <a:rPr lang="en-US" sz="13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프로젝트 등록(투자, 리워드)</a:t>
            </a:r>
            <a:endParaRPr lang="en-US" sz="1300" b="0" strike="noStrike" spc="-1">
              <a:latin typeface="Noto Sans CJK JP"/>
            </a:endParaRPr>
          </a:p>
        </p:txBody>
      </p:sp>
      <p:sp>
        <p:nvSpPr>
          <p:cNvPr id="110" name="CustomShape 8"/>
          <p:cNvSpPr/>
          <p:nvPr/>
        </p:nvSpPr>
        <p:spPr>
          <a:xfrm>
            <a:off x="2010960" y="1595880"/>
            <a:ext cx="2582640" cy="400320"/>
          </a:xfrm>
          <a:prstGeom prst="rect">
            <a:avLst/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 anchor="ctr"/>
          <a:lstStyle/>
          <a:p>
            <a:pPr algn="ctr">
              <a:lnSpc>
                <a:spcPct val="100000"/>
              </a:lnSpc>
            </a:pPr>
            <a:r>
              <a:rPr lang="en-US" sz="13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투자 수익 분배, 리워드 제공</a:t>
            </a:r>
            <a:endParaRPr lang="en-US" sz="1300" b="0" strike="noStrike" spc="-1">
              <a:latin typeface="Noto Sans CJK JP"/>
            </a:endParaRPr>
          </a:p>
        </p:txBody>
      </p:sp>
      <p:sp>
        <p:nvSpPr>
          <p:cNvPr id="111" name="CustomShape 9"/>
          <p:cNvSpPr/>
          <p:nvPr/>
        </p:nvSpPr>
        <p:spPr>
          <a:xfrm>
            <a:off x="2010960" y="3950640"/>
            <a:ext cx="2582640" cy="389520"/>
          </a:xfrm>
          <a:prstGeom prst="rect">
            <a:avLst/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 anchor="ctr"/>
          <a:lstStyle/>
          <a:p>
            <a:pPr algn="ctr">
              <a:lnSpc>
                <a:spcPct val="100000"/>
              </a:lnSpc>
            </a:pPr>
            <a:r>
              <a:rPr lang="en-US" sz="13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프로젝트 신고</a:t>
            </a:r>
            <a:endParaRPr lang="en-US" sz="1300" b="0" strike="noStrike" spc="-1">
              <a:latin typeface="Noto Sans CJK JP"/>
            </a:endParaRPr>
          </a:p>
        </p:txBody>
      </p:sp>
      <p:sp>
        <p:nvSpPr>
          <p:cNvPr id="112" name="CustomShape 10"/>
          <p:cNvSpPr/>
          <p:nvPr/>
        </p:nvSpPr>
        <p:spPr>
          <a:xfrm>
            <a:off x="2010960" y="4884120"/>
            <a:ext cx="2582640" cy="389520"/>
          </a:xfrm>
          <a:prstGeom prst="rect">
            <a:avLst/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 anchor="ctr"/>
          <a:lstStyle/>
          <a:p>
            <a:pPr algn="ctr">
              <a:lnSpc>
                <a:spcPct val="100000"/>
              </a:lnSpc>
            </a:pPr>
            <a:r>
              <a:rPr lang="en-US" sz="13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예치금 결제</a:t>
            </a:r>
            <a:endParaRPr lang="en-US" sz="1300" b="0" strike="noStrike" spc="-1">
              <a:latin typeface="Noto Sans CJK JP"/>
            </a:endParaRPr>
          </a:p>
        </p:txBody>
      </p:sp>
      <p:sp>
        <p:nvSpPr>
          <p:cNvPr id="113" name="CustomShape 11"/>
          <p:cNvSpPr/>
          <p:nvPr/>
        </p:nvSpPr>
        <p:spPr>
          <a:xfrm>
            <a:off x="2010960" y="5817240"/>
            <a:ext cx="2582640" cy="389520"/>
          </a:xfrm>
          <a:prstGeom prst="rect">
            <a:avLst/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 anchor="ctr"/>
          <a:lstStyle/>
          <a:p>
            <a:pPr algn="ctr">
              <a:lnSpc>
                <a:spcPct val="100000"/>
              </a:lnSpc>
            </a:pPr>
            <a:r>
              <a:rPr lang="en-US" sz="13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개인정보관리</a:t>
            </a:r>
            <a:endParaRPr lang="en-US" sz="1300" b="0" strike="noStrike" spc="-1">
              <a:latin typeface="Noto Sans CJK JP"/>
            </a:endParaRPr>
          </a:p>
        </p:txBody>
      </p:sp>
      <p:sp>
        <p:nvSpPr>
          <p:cNvPr id="114" name="CustomShape 12"/>
          <p:cNvSpPr/>
          <p:nvPr/>
        </p:nvSpPr>
        <p:spPr>
          <a:xfrm>
            <a:off x="4853160" y="6392880"/>
            <a:ext cx="1335240" cy="304560"/>
          </a:xfrm>
          <a:prstGeom prst="rect">
            <a:avLst/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 anchor="ctr"/>
          <a:lstStyle/>
          <a:p>
            <a:pPr algn="ctr">
              <a:lnSpc>
                <a:spcPct val="100000"/>
              </a:lnSpc>
            </a:pPr>
            <a:r>
              <a:rPr lang="en-US" sz="13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실시간 채팅</a:t>
            </a:r>
            <a:endParaRPr lang="en-US" sz="1300" b="0" strike="noStrike" spc="-1">
              <a:latin typeface="Noto Sans CJK JP"/>
            </a:endParaRPr>
          </a:p>
        </p:txBody>
      </p:sp>
      <p:sp>
        <p:nvSpPr>
          <p:cNvPr id="115" name="CustomShape 13"/>
          <p:cNvSpPr/>
          <p:nvPr/>
        </p:nvSpPr>
        <p:spPr>
          <a:xfrm>
            <a:off x="2010960" y="4417200"/>
            <a:ext cx="2582640" cy="389520"/>
          </a:xfrm>
          <a:prstGeom prst="rect">
            <a:avLst/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 anchor="ctr"/>
          <a:lstStyle/>
          <a:p>
            <a:pPr algn="ctr">
              <a:lnSpc>
                <a:spcPct val="100000"/>
              </a:lnSpc>
            </a:pPr>
            <a:r>
              <a:rPr lang="en-US" sz="13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게시판 확인</a:t>
            </a:r>
            <a:endParaRPr lang="en-US" sz="1300" b="0" strike="noStrike" spc="-1">
              <a:latin typeface="Noto Sans CJK JP"/>
            </a:endParaRPr>
          </a:p>
        </p:txBody>
      </p:sp>
      <p:pic>
        <p:nvPicPr>
          <p:cNvPr id="116" name="Google Shape;55;p13"/>
          <p:cNvPicPr/>
          <p:nvPr/>
        </p:nvPicPr>
        <p:blipFill>
          <a:blip r:embed="rId3"/>
          <a:stretch/>
        </p:blipFill>
        <p:spPr>
          <a:xfrm>
            <a:off x="491760" y="1461240"/>
            <a:ext cx="353160" cy="597600"/>
          </a:xfrm>
          <a:prstGeom prst="rect">
            <a:avLst/>
          </a:prstGeom>
          <a:ln>
            <a:noFill/>
          </a:ln>
        </p:spPr>
      </p:pic>
      <p:sp>
        <p:nvSpPr>
          <p:cNvPr id="117" name="CustomShape 14"/>
          <p:cNvSpPr/>
          <p:nvPr/>
        </p:nvSpPr>
        <p:spPr>
          <a:xfrm>
            <a:off x="276120" y="4209840"/>
            <a:ext cx="743760" cy="518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 algn="ctr">
              <a:lnSpc>
                <a:spcPct val="100000"/>
              </a:lnSpc>
            </a:pPr>
            <a:r>
              <a:rPr lang="en-US" sz="1300" b="1" strike="noStrike" spc="-1">
                <a:solidFill>
                  <a:srgbClr val="000000"/>
                </a:solidFill>
                <a:latin typeface="맑은 고딕"/>
                <a:ea typeface="DejaVu Sans"/>
              </a:rPr>
              <a:t>서포터</a:t>
            </a:r>
            <a:endParaRPr lang="en-US" sz="1300" b="0" strike="noStrike" spc="-1">
              <a:latin typeface="Noto Sans CJK JP"/>
            </a:endParaRPr>
          </a:p>
          <a:p>
            <a:pPr algn="ctr">
              <a:lnSpc>
                <a:spcPct val="100000"/>
              </a:lnSpc>
            </a:pPr>
            <a:r>
              <a:rPr lang="en-US" sz="1300" b="1" strike="noStrike" spc="-1">
                <a:solidFill>
                  <a:srgbClr val="000000"/>
                </a:solidFill>
                <a:latin typeface="맑은 고딕"/>
                <a:ea typeface="DejaVu Sans"/>
              </a:rPr>
              <a:t>회원</a:t>
            </a:r>
            <a:endParaRPr lang="en-US" sz="1300" b="0" strike="noStrike" spc="-1">
              <a:latin typeface="Noto Sans CJK JP"/>
            </a:endParaRPr>
          </a:p>
        </p:txBody>
      </p:sp>
      <p:sp>
        <p:nvSpPr>
          <p:cNvPr id="118" name="CustomShape 15"/>
          <p:cNvSpPr/>
          <p:nvPr/>
        </p:nvSpPr>
        <p:spPr>
          <a:xfrm flipV="1">
            <a:off x="845640" y="2745000"/>
            <a:ext cx="1164600" cy="12682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5597D3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9" name="CustomShape 16"/>
          <p:cNvSpPr/>
          <p:nvPr/>
        </p:nvSpPr>
        <p:spPr>
          <a:xfrm flipV="1">
            <a:off x="845640" y="3211920"/>
            <a:ext cx="1164600" cy="8017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5597D3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0" name="CustomShape 17"/>
          <p:cNvSpPr/>
          <p:nvPr/>
        </p:nvSpPr>
        <p:spPr>
          <a:xfrm flipV="1">
            <a:off x="845640" y="3678480"/>
            <a:ext cx="1164600" cy="3351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1" name="CustomShape 18"/>
          <p:cNvSpPr/>
          <p:nvPr/>
        </p:nvSpPr>
        <p:spPr>
          <a:xfrm>
            <a:off x="845640" y="4014720"/>
            <a:ext cx="1164600" cy="1303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5597D3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2" name="CustomShape 19"/>
          <p:cNvSpPr/>
          <p:nvPr/>
        </p:nvSpPr>
        <p:spPr>
          <a:xfrm>
            <a:off x="845640" y="4014720"/>
            <a:ext cx="1164600" cy="5968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5597D3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3" name="CustomShape 20"/>
          <p:cNvSpPr/>
          <p:nvPr/>
        </p:nvSpPr>
        <p:spPr>
          <a:xfrm>
            <a:off x="845640" y="4014720"/>
            <a:ext cx="1164600" cy="10634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5597D3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4" name="CustomShape 21"/>
          <p:cNvSpPr/>
          <p:nvPr/>
        </p:nvSpPr>
        <p:spPr>
          <a:xfrm>
            <a:off x="845640" y="4014720"/>
            <a:ext cx="1164600" cy="15300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5597D3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5" name="CustomShape 22"/>
          <p:cNvSpPr/>
          <p:nvPr/>
        </p:nvSpPr>
        <p:spPr>
          <a:xfrm>
            <a:off x="845640" y="4014720"/>
            <a:ext cx="1164600" cy="19969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5597D3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6" name="CustomShape 23"/>
          <p:cNvSpPr/>
          <p:nvPr/>
        </p:nvSpPr>
        <p:spPr>
          <a:xfrm flipV="1">
            <a:off x="845640" y="1323360"/>
            <a:ext cx="1164600" cy="4356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accent2">
                <a:lumMod val="75000"/>
              </a:schemeClr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7" name="CustomShape 24"/>
          <p:cNvSpPr/>
          <p:nvPr/>
        </p:nvSpPr>
        <p:spPr>
          <a:xfrm>
            <a:off x="845640" y="1760400"/>
            <a:ext cx="1164600" cy="352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accent2">
                <a:lumMod val="75000"/>
              </a:schemeClr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8" name="CustomShape 25"/>
          <p:cNvSpPr/>
          <p:nvPr/>
        </p:nvSpPr>
        <p:spPr>
          <a:xfrm>
            <a:off x="2010960" y="2073240"/>
            <a:ext cx="2582640" cy="400320"/>
          </a:xfrm>
          <a:prstGeom prst="rect">
            <a:avLst/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 anchor="ctr"/>
          <a:lstStyle/>
          <a:p>
            <a:pPr algn="ctr">
              <a:lnSpc>
                <a:spcPct val="100000"/>
              </a:lnSpc>
            </a:pPr>
            <a:r>
              <a:rPr lang="en-US" sz="13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프로젝트 의견 교환</a:t>
            </a:r>
            <a:endParaRPr lang="en-US" sz="1300" b="0" strike="noStrike" spc="-1">
              <a:latin typeface="Noto Sans CJK JP"/>
            </a:endParaRPr>
          </a:p>
        </p:txBody>
      </p:sp>
      <p:sp>
        <p:nvSpPr>
          <p:cNvPr id="129" name="CustomShape 26"/>
          <p:cNvSpPr/>
          <p:nvPr/>
        </p:nvSpPr>
        <p:spPr>
          <a:xfrm flipV="1">
            <a:off x="845640" y="2273040"/>
            <a:ext cx="1164600" cy="17402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5597D3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0" name="CustomShape 27"/>
          <p:cNvSpPr/>
          <p:nvPr/>
        </p:nvSpPr>
        <p:spPr>
          <a:xfrm>
            <a:off x="845640" y="1760400"/>
            <a:ext cx="1164600" cy="5126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accent2">
                <a:lumMod val="75000"/>
              </a:schemeClr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1" name="CustomShape 28"/>
          <p:cNvSpPr/>
          <p:nvPr/>
        </p:nvSpPr>
        <p:spPr>
          <a:xfrm flipV="1">
            <a:off x="4594320" y="1795680"/>
            <a:ext cx="11880" cy="1882080"/>
          </a:xfrm>
          <a:prstGeom prst="bentConnector3">
            <a:avLst>
              <a:gd name="adj1" fmla="val 4361543"/>
            </a:avLst>
          </a:prstGeom>
          <a:noFill/>
          <a:ln w="5724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2" name="CustomShape 29"/>
          <p:cNvSpPr/>
          <p:nvPr/>
        </p:nvSpPr>
        <p:spPr>
          <a:xfrm rot="16200000" flipH="1">
            <a:off x="1842480" y="3535200"/>
            <a:ext cx="1815480" cy="4204080"/>
          </a:xfrm>
          <a:prstGeom prst="bentConnector2">
            <a:avLst/>
          </a:prstGeom>
          <a:noFill/>
          <a:ln w="19080">
            <a:solidFill>
              <a:srgbClr val="5597D3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133" name="Group 30"/>
          <p:cNvGrpSpPr/>
          <p:nvPr/>
        </p:nvGrpSpPr>
        <p:grpSpPr>
          <a:xfrm>
            <a:off x="4593960" y="1323360"/>
            <a:ext cx="7503480" cy="5221440"/>
            <a:chOff x="4593960" y="1323360"/>
            <a:chExt cx="7503480" cy="5221440"/>
          </a:xfrm>
        </p:grpSpPr>
        <p:sp>
          <p:nvSpPr>
            <p:cNvPr id="134" name="CustomShape 31"/>
            <p:cNvSpPr/>
            <p:nvPr/>
          </p:nvSpPr>
          <p:spPr>
            <a:xfrm>
              <a:off x="10762200" y="3636720"/>
              <a:ext cx="1335240" cy="27504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22040" tIns="122040" rIns="122040" bIns="122040"/>
            <a:lstStyle/>
            <a:p>
              <a:pPr algn="ctr">
                <a:lnSpc>
                  <a:spcPct val="100000"/>
                </a:lnSpc>
              </a:pPr>
              <a:r>
                <a:rPr lang="en-US" sz="1300" b="1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관리자</a:t>
              </a:r>
              <a:endParaRPr lang="en-US" sz="1300" b="0" strike="noStrike" spc="-1">
                <a:latin typeface="Noto Sans CJK JP"/>
              </a:endParaRPr>
            </a:p>
          </p:txBody>
        </p:sp>
        <p:grpSp>
          <p:nvGrpSpPr>
            <p:cNvPr id="135" name="Group 32"/>
            <p:cNvGrpSpPr/>
            <p:nvPr/>
          </p:nvGrpSpPr>
          <p:grpSpPr>
            <a:xfrm>
              <a:off x="4593960" y="1323360"/>
              <a:ext cx="7189560" cy="5221440"/>
              <a:chOff x="4593960" y="1323360"/>
              <a:chExt cx="7189560" cy="5221440"/>
            </a:xfrm>
          </p:grpSpPr>
          <p:pic>
            <p:nvPicPr>
              <p:cNvPr id="136" name="Google Shape;60;p13"/>
              <p:cNvPicPr/>
              <p:nvPr/>
            </p:nvPicPr>
            <p:blipFill>
              <a:blip r:embed="rId3"/>
              <a:stretch/>
            </p:blipFill>
            <p:spPr>
              <a:xfrm>
                <a:off x="11076120" y="2499480"/>
                <a:ext cx="707400" cy="1196280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137" name="CustomShape 33"/>
              <p:cNvSpPr/>
              <p:nvPr/>
            </p:nvSpPr>
            <p:spPr>
              <a:xfrm flipH="1" flipV="1">
                <a:off x="10019880" y="1855080"/>
                <a:ext cx="1055160" cy="124128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chemeClr val="accent6">
                    <a:lumMod val="50000"/>
                  </a:schemeClr>
                </a:solidFill>
                <a:round/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38" name="CustomShape 34"/>
              <p:cNvSpPr/>
              <p:nvPr/>
            </p:nvSpPr>
            <p:spPr>
              <a:xfrm>
                <a:off x="8150760" y="1639440"/>
                <a:ext cx="1868760" cy="432000"/>
              </a:xfrm>
              <a:prstGeom prst="rect">
                <a:avLst/>
              </a:prstGeom>
              <a:solidFill>
                <a:schemeClr val="lt2"/>
              </a:solidFill>
              <a:ln w="9360">
                <a:solidFill>
                  <a:schemeClr val="dk2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122040" tIns="122040" rIns="122040" bIns="122040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1300" b="0" strike="noStrike" spc="-1">
                    <a:solidFill>
                      <a:srgbClr val="000000"/>
                    </a:solidFill>
                    <a:latin typeface="맑은 고딕"/>
                    <a:ea typeface="DejaVu Sans"/>
                  </a:rPr>
                  <a:t>메인화면 관리</a:t>
                </a:r>
                <a:endParaRPr lang="en-US" sz="1300" b="0" strike="noStrike" spc="-1">
                  <a:latin typeface="Noto Sans CJK JP"/>
                </a:endParaRPr>
              </a:p>
            </p:txBody>
          </p:sp>
          <p:sp>
            <p:nvSpPr>
              <p:cNvPr id="139" name="CustomShape 35"/>
              <p:cNvSpPr/>
              <p:nvPr/>
            </p:nvSpPr>
            <p:spPr>
              <a:xfrm>
                <a:off x="8150760" y="3151800"/>
                <a:ext cx="1868760" cy="432000"/>
              </a:xfrm>
              <a:prstGeom prst="rect">
                <a:avLst/>
              </a:prstGeom>
              <a:solidFill>
                <a:schemeClr val="lt2"/>
              </a:solidFill>
              <a:ln w="9360">
                <a:solidFill>
                  <a:schemeClr val="dk2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122040" tIns="122040" rIns="122040" bIns="122040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1300" b="0" strike="noStrike" spc="-1">
                    <a:solidFill>
                      <a:srgbClr val="000000"/>
                    </a:solidFill>
                    <a:latin typeface="맑은 고딕"/>
                    <a:ea typeface="DejaVu Sans"/>
                  </a:rPr>
                  <a:t>프로젝트 관리</a:t>
                </a:r>
                <a:endParaRPr lang="en-US" sz="1300" b="0" strike="noStrike" spc="-1">
                  <a:latin typeface="Noto Sans CJK JP"/>
                </a:endParaRPr>
              </a:p>
            </p:txBody>
          </p:sp>
          <p:sp>
            <p:nvSpPr>
              <p:cNvPr id="140" name="CustomShape 36"/>
              <p:cNvSpPr/>
              <p:nvPr/>
            </p:nvSpPr>
            <p:spPr>
              <a:xfrm>
                <a:off x="8150760" y="2353320"/>
                <a:ext cx="1868760" cy="432000"/>
              </a:xfrm>
              <a:prstGeom prst="rect">
                <a:avLst/>
              </a:prstGeom>
              <a:solidFill>
                <a:schemeClr val="lt2"/>
              </a:solidFill>
              <a:ln w="9360">
                <a:solidFill>
                  <a:schemeClr val="dk2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122040" tIns="122040" rIns="122040" bIns="122040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1300" b="0" strike="noStrike" spc="-1">
                    <a:solidFill>
                      <a:srgbClr val="000000"/>
                    </a:solidFill>
                    <a:latin typeface="맑은 고딕"/>
                    <a:ea typeface="DejaVu Sans"/>
                  </a:rPr>
                  <a:t>결제 관리</a:t>
                </a:r>
                <a:endParaRPr lang="en-US" sz="1300" b="0" strike="noStrike" spc="-1">
                  <a:latin typeface="Noto Sans CJK JP"/>
                </a:endParaRPr>
              </a:p>
            </p:txBody>
          </p:sp>
          <p:sp>
            <p:nvSpPr>
              <p:cNvPr id="141" name="CustomShape 37"/>
              <p:cNvSpPr/>
              <p:nvPr/>
            </p:nvSpPr>
            <p:spPr>
              <a:xfrm>
                <a:off x="8150760" y="3907800"/>
                <a:ext cx="1868760" cy="432000"/>
              </a:xfrm>
              <a:prstGeom prst="rect">
                <a:avLst/>
              </a:prstGeom>
              <a:solidFill>
                <a:schemeClr val="lt2"/>
              </a:solidFill>
              <a:ln w="9360">
                <a:solidFill>
                  <a:schemeClr val="dk2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122040" tIns="122040" rIns="122040" bIns="122040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1300" b="0" strike="noStrike" spc="-1">
                    <a:solidFill>
                      <a:srgbClr val="000000"/>
                    </a:solidFill>
                    <a:latin typeface="맑은 고딕"/>
                    <a:ea typeface="DejaVu Sans"/>
                  </a:rPr>
                  <a:t>통계</a:t>
                </a:r>
                <a:endParaRPr lang="en-US" sz="1300" b="0" strike="noStrike" spc="-1">
                  <a:latin typeface="Noto Sans CJK JP"/>
                </a:endParaRPr>
              </a:p>
            </p:txBody>
          </p:sp>
          <p:sp>
            <p:nvSpPr>
              <p:cNvPr id="142" name="CustomShape 38"/>
              <p:cNvSpPr/>
              <p:nvPr/>
            </p:nvSpPr>
            <p:spPr>
              <a:xfrm flipH="1">
                <a:off x="10019880" y="3097800"/>
                <a:ext cx="1055160" cy="26964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chemeClr val="accent6">
                    <a:lumMod val="50000"/>
                  </a:schemeClr>
                </a:solidFill>
                <a:round/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43" name="CustomShape 39"/>
              <p:cNvSpPr/>
              <p:nvPr/>
            </p:nvSpPr>
            <p:spPr>
              <a:xfrm flipH="1">
                <a:off x="10019880" y="3097800"/>
                <a:ext cx="1055160" cy="102564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chemeClr val="accent6">
                    <a:lumMod val="50000"/>
                  </a:schemeClr>
                </a:solidFill>
                <a:round/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44" name="CustomShape 40"/>
              <p:cNvSpPr/>
              <p:nvPr/>
            </p:nvSpPr>
            <p:spPr>
              <a:xfrm flipH="1" flipV="1">
                <a:off x="10019880" y="2568960"/>
                <a:ext cx="1055160" cy="52740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chemeClr val="accent6">
                    <a:lumMod val="50000"/>
                  </a:schemeClr>
                </a:solidFill>
                <a:round/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45" name="CustomShape 41"/>
              <p:cNvSpPr/>
              <p:nvPr/>
            </p:nvSpPr>
            <p:spPr>
              <a:xfrm>
                <a:off x="8150760" y="5308200"/>
                <a:ext cx="1868760" cy="432000"/>
              </a:xfrm>
              <a:prstGeom prst="rect">
                <a:avLst/>
              </a:prstGeom>
              <a:solidFill>
                <a:schemeClr val="lt2"/>
              </a:solidFill>
              <a:ln w="9360">
                <a:solidFill>
                  <a:schemeClr val="dk2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122040" tIns="122040" rIns="122040" bIns="122040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1300" b="0" strike="noStrike" spc="-1">
                    <a:solidFill>
                      <a:srgbClr val="000000"/>
                    </a:solidFill>
                    <a:latin typeface="맑은 고딕"/>
                    <a:ea typeface="DejaVu Sans"/>
                  </a:rPr>
                  <a:t>회원관리</a:t>
                </a:r>
                <a:endParaRPr lang="en-US" sz="1300" b="0" strike="noStrike" spc="-1">
                  <a:latin typeface="Noto Sans CJK JP"/>
                </a:endParaRPr>
              </a:p>
            </p:txBody>
          </p:sp>
          <p:sp>
            <p:nvSpPr>
              <p:cNvPr id="146" name="CustomShape 42"/>
              <p:cNvSpPr/>
              <p:nvPr/>
            </p:nvSpPr>
            <p:spPr>
              <a:xfrm flipH="1">
                <a:off x="10019880" y="3097800"/>
                <a:ext cx="1055160" cy="242604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chemeClr val="accent6">
                    <a:lumMod val="50000"/>
                  </a:schemeClr>
                </a:solidFill>
                <a:round/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47" name="CustomShape 43"/>
              <p:cNvSpPr/>
              <p:nvPr/>
            </p:nvSpPr>
            <p:spPr>
              <a:xfrm flipH="1" flipV="1">
                <a:off x="4593600" y="4611600"/>
                <a:ext cx="3555720" cy="18360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chemeClr val="accent6">
                    <a:lumMod val="50000"/>
                  </a:schemeClr>
                </a:solidFill>
                <a:round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48" name="CustomShape 44"/>
              <p:cNvSpPr/>
              <p:nvPr/>
            </p:nvSpPr>
            <p:spPr>
              <a:xfrm flipH="1" flipV="1">
                <a:off x="4593600" y="1795680"/>
                <a:ext cx="3555720" cy="77292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chemeClr val="accent6">
                    <a:lumMod val="50000"/>
                  </a:schemeClr>
                </a:solidFill>
                <a:round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49" name="CustomShape 45"/>
              <p:cNvSpPr/>
              <p:nvPr/>
            </p:nvSpPr>
            <p:spPr>
              <a:xfrm flipH="1" flipV="1">
                <a:off x="4593600" y="2745000"/>
                <a:ext cx="3555720" cy="62172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chemeClr val="accent6">
                    <a:lumMod val="50000"/>
                  </a:schemeClr>
                </a:solidFill>
                <a:round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50" name="CustomShape 46"/>
              <p:cNvSpPr/>
              <p:nvPr/>
            </p:nvSpPr>
            <p:spPr>
              <a:xfrm flipH="1" flipV="1">
                <a:off x="4593600" y="3211920"/>
                <a:ext cx="3555720" cy="15516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chemeClr val="accent6">
                    <a:lumMod val="50000"/>
                  </a:schemeClr>
                </a:solidFill>
                <a:round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51" name="CustomShape 47"/>
              <p:cNvSpPr/>
              <p:nvPr/>
            </p:nvSpPr>
            <p:spPr>
              <a:xfrm flipH="1">
                <a:off x="4593600" y="5524560"/>
                <a:ext cx="3555720" cy="2052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chemeClr val="accent6">
                    <a:lumMod val="50000"/>
                  </a:schemeClr>
                </a:solidFill>
                <a:round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52" name="CustomShape 48"/>
              <p:cNvSpPr/>
              <p:nvPr/>
            </p:nvSpPr>
            <p:spPr>
              <a:xfrm flipH="1">
                <a:off x="4593600" y="5524560"/>
                <a:ext cx="3555720" cy="48708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chemeClr val="accent6">
                    <a:lumMod val="50000"/>
                  </a:schemeClr>
                </a:solidFill>
                <a:round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53" name="CustomShape 49"/>
              <p:cNvSpPr/>
              <p:nvPr/>
            </p:nvSpPr>
            <p:spPr>
              <a:xfrm>
                <a:off x="8150760" y="4580640"/>
                <a:ext cx="1868760" cy="432000"/>
              </a:xfrm>
              <a:prstGeom prst="rect">
                <a:avLst/>
              </a:prstGeom>
              <a:solidFill>
                <a:schemeClr val="lt2"/>
              </a:solidFill>
              <a:ln w="9360">
                <a:solidFill>
                  <a:schemeClr val="dk2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122040" tIns="122040" rIns="122040" bIns="122040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1300" b="0" strike="noStrike" spc="-1">
                    <a:solidFill>
                      <a:srgbClr val="000000"/>
                    </a:solidFill>
                    <a:latin typeface="맑은 고딕"/>
                    <a:ea typeface="DejaVu Sans"/>
                  </a:rPr>
                  <a:t>게시판 관리</a:t>
                </a:r>
                <a:endParaRPr lang="en-US" sz="1300" b="0" strike="noStrike" spc="-1">
                  <a:latin typeface="Noto Sans CJK JP"/>
                </a:endParaRPr>
              </a:p>
            </p:txBody>
          </p:sp>
          <p:sp>
            <p:nvSpPr>
              <p:cNvPr id="154" name="CustomShape 50"/>
              <p:cNvSpPr/>
              <p:nvPr/>
            </p:nvSpPr>
            <p:spPr>
              <a:xfrm flipH="1" flipV="1">
                <a:off x="4593600" y="1323360"/>
                <a:ext cx="3555720" cy="204336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chemeClr val="accent6">
                    <a:lumMod val="50000"/>
                  </a:schemeClr>
                </a:solidFill>
                <a:round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55" name="CustomShape 51"/>
              <p:cNvSpPr/>
              <p:nvPr/>
            </p:nvSpPr>
            <p:spPr>
              <a:xfrm rot="5400000">
                <a:off x="7493760" y="2608200"/>
                <a:ext cx="2632320" cy="5240520"/>
              </a:xfrm>
              <a:prstGeom prst="bentConnector2">
                <a:avLst/>
              </a:prstGeom>
              <a:noFill/>
              <a:ln w="19080">
                <a:solidFill>
                  <a:schemeClr val="accent6">
                    <a:lumMod val="50000"/>
                  </a:schemeClr>
                </a:solidFill>
                <a:round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</p:grpSp>
      <p:sp>
        <p:nvSpPr>
          <p:cNvPr id="156" name="CustomShape 52"/>
          <p:cNvSpPr/>
          <p:nvPr/>
        </p:nvSpPr>
        <p:spPr>
          <a:xfrm flipH="1">
            <a:off x="667800" y="1796400"/>
            <a:ext cx="1341720" cy="19188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157" name="Group 53"/>
          <p:cNvGrpSpPr/>
          <p:nvPr/>
        </p:nvGrpSpPr>
        <p:grpSpPr>
          <a:xfrm>
            <a:off x="4593600" y="144000"/>
            <a:ext cx="6985080" cy="6433920"/>
            <a:chOff x="4593600" y="144000"/>
            <a:chExt cx="6985080" cy="6433920"/>
          </a:xfrm>
        </p:grpSpPr>
        <p:pic>
          <p:nvPicPr>
            <p:cNvPr id="158" name="Picture 2"/>
            <p:cNvPicPr/>
            <p:nvPr/>
          </p:nvPicPr>
          <p:blipFill>
            <a:blip r:embed="rId4"/>
            <a:stretch/>
          </p:blipFill>
          <p:spPr>
            <a:xfrm>
              <a:off x="5246280" y="144000"/>
              <a:ext cx="2447280" cy="283788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59" name="Picture 3"/>
            <p:cNvPicPr/>
            <p:nvPr/>
          </p:nvPicPr>
          <p:blipFill>
            <a:blip r:embed="rId5"/>
            <a:stretch/>
          </p:blipFill>
          <p:spPr>
            <a:xfrm>
              <a:off x="6902640" y="2964600"/>
              <a:ext cx="4676040" cy="1875600"/>
            </a:xfrm>
            <a:prstGeom prst="rect">
              <a:avLst/>
            </a:prstGeom>
            <a:ln w="57240">
              <a:solidFill>
                <a:schemeClr val="bg1"/>
              </a:solidFill>
              <a:miter/>
            </a:ln>
          </p:spPr>
        </p:pic>
        <p:pic>
          <p:nvPicPr>
            <p:cNvPr id="160" name="Picture 4"/>
            <p:cNvPicPr/>
            <p:nvPr/>
          </p:nvPicPr>
          <p:blipFill>
            <a:blip r:embed="rId6"/>
            <a:stretch/>
          </p:blipFill>
          <p:spPr>
            <a:xfrm>
              <a:off x="5447880" y="4730760"/>
              <a:ext cx="2466360" cy="1847160"/>
            </a:xfrm>
            <a:prstGeom prst="rect">
              <a:avLst/>
            </a:prstGeom>
            <a:ln w="57240">
              <a:solidFill>
                <a:schemeClr val="bg1"/>
              </a:solidFill>
              <a:miter/>
            </a:ln>
          </p:spPr>
        </p:pic>
        <p:sp>
          <p:nvSpPr>
            <p:cNvPr id="161" name="CustomShape 54"/>
            <p:cNvSpPr/>
            <p:nvPr/>
          </p:nvSpPr>
          <p:spPr>
            <a:xfrm flipH="1" flipV="1">
              <a:off x="4607640" y="1323360"/>
              <a:ext cx="637200" cy="23832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rgbClr val="7030A0"/>
              </a:solidFill>
              <a:round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62" name="CustomShape 55"/>
            <p:cNvSpPr/>
            <p:nvPr/>
          </p:nvSpPr>
          <p:spPr>
            <a:xfrm flipH="1" flipV="1">
              <a:off x="4593600" y="2745000"/>
              <a:ext cx="2307600" cy="115632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rgbClr val="7030A0"/>
              </a:solidFill>
              <a:round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63" name="CustomShape 56"/>
            <p:cNvSpPr/>
            <p:nvPr/>
          </p:nvSpPr>
          <p:spPr>
            <a:xfrm flipH="1" flipV="1">
              <a:off x="4593600" y="5545080"/>
              <a:ext cx="852840" cy="10800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rgbClr val="7030A0"/>
              </a:solidFill>
              <a:round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xit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8" name="그림 3"/>
          <p:cNvPicPr/>
          <p:nvPr/>
        </p:nvPicPr>
        <p:blipFill>
          <a:blip r:embed="rId2"/>
          <a:stretch/>
        </p:blipFill>
        <p:spPr>
          <a:xfrm>
            <a:off x="2160" y="0"/>
            <a:ext cx="12186720" cy="6857280"/>
          </a:xfrm>
          <a:prstGeom prst="rect">
            <a:avLst/>
          </a:prstGeom>
          <a:ln>
            <a:noFill/>
          </a:ln>
        </p:spPr>
      </p:pic>
      <p:sp>
        <p:nvSpPr>
          <p:cNvPr id="829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latin typeface="맑은 고딕"/>
              </a:rPr>
              <a:t>6. </a:t>
            </a:r>
            <a:r>
              <a:rPr lang="en-US" altLang="ko-KR" sz="4400" spc="-1" dirty="0" err="1">
                <a:solidFill>
                  <a:srgbClr val="000000"/>
                </a:solidFill>
                <a:latin typeface="맑은 고딕"/>
              </a:rPr>
              <a:t>화면</a:t>
            </a:r>
            <a:r>
              <a:rPr lang="en-US" altLang="ko-KR" sz="4400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altLang="ko-KR" sz="4400" spc="-1" dirty="0" err="1">
                <a:solidFill>
                  <a:srgbClr val="000000"/>
                </a:solidFill>
                <a:latin typeface="맑은 고딕"/>
              </a:rPr>
              <a:t>구현</a:t>
            </a:r>
            <a:r>
              <a:rPr lang="en-US" altLang="ko-KR" sz="4400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altLang="ko-KR" sz="4400" spc="-1" dirty="0" err="1">
                <a:solidFill>
                  <a:srgbClr val="000000"/>
                </a:solidFill>
                <a:latin typeface="맑은 고딕"/>
              </a:rPr>
              <a:t>현황</a:t>
            </a:r>
            <a:r>
              <a:rPr lang="en-US" altLang="ko-KR" sz="4400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ko-KR" altLang="en-US" sz="4400" spc="-1" dirty="0">
                <a:solidFill>
                  <a:srgbClr val="000000"/>
                </a:solidFill>
                <a:latin typeface="맑은 고딕"/>
              </a:rPr>
              <a:t>및 </a:t>
            </a:r>
            <a:r>
              <a:rPr lang="en-US" altLang="ko-KR" sz="4400" spc="-1" dirty="0">
                <a:solidFill>
                  <a:srgbClr val="000000"/>
                </a:solidFill>
                <a:latin typeface="맑은 고딕"/>
              </a:rPr>
              <a:t>SQL </a:t>
            </a:r>
            <a:r>
              <a:rPr lang="ko-KR" altLang="en-US" sz="4400" spc="-1" dirty="0">
                <a:solidFill>
                  <a:srgbClr val="000000"/>
                </a:solidFill>
                <a:latin typeface="맑은 고딕"/>
              </a:rPr>
              <a:t>작성 소개</a:t>
            </a:r>
            <a:endParaRPr lang="en-US" sz="4400" b="0" strike="noStrike" spc="-1" dirty="0">
              <a:latin typeface="Noto Sans CJK JP"/>
            </a:endParaRPr>
          </a:p>
        </p:txBody>
      </p:sp>
      <p:sp>
        <p:nvSpPr>
          <p:cNvPr id="830" name="CustomShape 2"/>
          <p:cNvSpPr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이형준</a:t>
            </a:r>
            <a:endParaRPr lang="en-US" sz="2800" b="0" strike="noStrike" spc="-1" dirty="0">
              <a:latin typeface="Noto Sans CJK JP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2800" b="0" strike="noStrike" spc="-1" dirty="0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User_프로젝트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등록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–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투자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펀딩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,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리워드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펀딩</a:t>
            </a:r>
            <a:endParaRPr lang="en-US" sz="2800" b="0" strike="noStrike" spc="-1" dirty="0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User_등록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프로젝트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수정</a:t>
            </a:r>
            <a:endParaRPr lang="en-US" sz="2800" b="0" strike="noStrike" spc="-1" dirty="0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Admin_등록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신청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프로젝트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검토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및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승인</a:t>
            </a:r>
            <a:endParaRPr lang="en-US" sz="2800" b="0" strike="noStrike" spc="-1" dirty="0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Admin_카테고리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 smtClean="0">
                <a:solidFill>
                  <a:srgbClr val="000000"/>
                </a:solidFill>
                <a:latin typeface="맑은 고딕"/>
              </a:rPr>
              <a:t>관리</a:t>
            </a:r>
            <a:endParaRPr lang="en-US" sz="2800" b="0" strike="noStrike" spc="-1" dirty="0" smtClean="0">
              <a:solidFill>
                <a:srgbClr val="000000"/>
              </a:solidFill>
              <a:latin typeface="맑은 고딕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endParaRPr lang="en-US" sz="2800" spc="-1" dirty="0">
              <a:solidFill>
                <a:srgbClr val="000000"/>
              </a:solidFill>
              <a:latin typeface="맑은 고딕"/>
            </a:endParaRPr>
          </a:p>
          <a:p>
            <a:pPr marL="685800" lvl="1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ko-KR" altLang="en-US" sz="2800" spc="-1" dirty="0" smtClean="0">
                <a:solidFill>
                  <a:srgbClr val="000000"/>
                </a:solidFill>
                <a:latin typeface="맑은 고딕"/>
              </a:rPr>
              <a:t>형준씨의 쾌유를 기원합니다</a:t>
            </a:r>
            <a:endParaRPr lang="en-US" sz="2800" b="0" strike="noStrike" spc="-1" dirty="0">
              <a:latin typeface="Noto Sans CJK JP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286933" y="5991494"/>
            <a:ext cx="878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hlinkClick r:id="rId3"/>
              </a:rPr>
              <a:t>https://ezenteam2.github.io/EzenCrowdFunding/gr2_ysh/user/index02.html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7" name="그림 3"/>
          <p:cNvPicPr/>
          <p:nvPr/>
        </p:nvPicPr>
        <p:blipFill>
          <a:blip r:embed="rId2"/>
          <a:stretch/>
        </p:blipFill>
        <p:spPr>
          <a:xfrm>
            <a:off x="2160" y="0"/>
            <a:ext cx="12186720" cy="6857280"/>
          </a:xfrm>
          <a:prstGeom prst="rect">
            <a:avLst/>
          </a:prstGeom>
          <a:ln>
            <a:noFill/>
          </a:ln>
        </p:spPr>
      </p:pic>
      <p:sp>
        <p:nvSpPr>
          <p:cNvPr id="958" name="CustomShape 1"/>
          <p:cNvSpPr/>
          <p:nvPr/>
        </p:nvSpPr>
        <p:spPr>
          <a:xfrm>
            <a:off x="1027800" y="2763000"/>
            <a:ext cx="49852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90000"/>
              </a:lnSpc>
            </a:pPr>
            <a:r>
              <a:rPr lang="en-US" sz="10000" b="0" strike="noStrike" spc="-1">
                <a:solidFill>
                  <a:srgbClr val="000000"/>
                </a:solidFill>
                <a:latin typeface="맑은 고딕"/>
              </a:rPr>
              <a:t>THANK</a:t>
            </a:r>
            <a:r>
              <a:t/>
            </a:r>
            <a:br/>
            <a:r>
              <a:rPr lang="en-US" sz="10000" b="0" strike="noStrike" spc="-1">
                <a:solidFill>
                  <a:srgbClr val="000000"/>
                </a:solidFill>
                <a:latin typeface="맑은 고딕"/>
              </a:rPr>
              <a:t>YOU!</a:t>
            </a:r>
            <a:endParaRPr lang="en-US" sz="10000" b="0" strike="noStrike" spc="-1">
              <a:latin typeface="Noto Sans CJK JP"/>
            </a:endParaRPr>
          </a:p>
        </p:txBody>
      </p:sp>
      <p:pic>
        <p:nvPicPr>
          <p:cNvPr id="959" name="Picture 2"/>
          <p:cNvPicPr/>
          <p:nvPr/>
        </p:nvPicPr>
        <p:blipFill>
          <a:blip r:embed="rId3"/>
          <a:stretch/>
        </p:blipFill>
        <p:spPr>
          <a:xfrm>
            <a:off x="6369840" y="2450160"/>
            <a:ext cx="4379760" cy="3610800"/>
          </a:xfrm>
          <a:prstGeom prst="rect">
            <a:avLst/>
          </a:prstGeom>
          <a:ln>
            <a:noFill/>
          </a:ln>
        </p:spPr>
      </p:pic>
      <p:pic>
        <p:nvPicPr>
          <p:cNvPr id="960" name="그림 6"/>
          <p:cNvPicPr/>
          <p:nvPr/>
        </p:nvPicPr>
        <p:blipFill>
          <a:blip r:embed="rId4"/>
          <a:stretch/>
        </p:blipFill>
        <p:spPr>
          <a:xfrm>
            <a:off x="7717680" y="667080"/>
            <a:ext cx="1684080" cy="16840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그림 3"/>
          <p:cNvPicPr/>
          <p:nvPr/>
        </p:nvPicPr>
        <p:blipFill>
          <a:blip r:embed="rId2"/>
          <a:stretch/>
        </p:blipFill>
        <p:spPr>
          <a:xfrm>
            <a:off x="2160" y="0"/>
            <a:ext cx="12186720" cy="6857280"/>
          </a:xfrm>
          <a:prstGeom prst="rect">
            <a:avLst/>
          </a:prstGeom>
          <a:ln>
            <a:noFill/>
          </a:ln>
        </p:spPr>
      </p:pic>
      <p:sp>
        <p:nvSpPr>
          <p:cNvPr id="165" name="CustomShape 1"/>
          <p:cNvSpPr/>
          <p:nvPr/>
        </p:nvSpPr>
        <p:spPr>
          <a:xfrm>
            <a:off x="838080" y="50760"/>
            <a:ext cx="10514880" cy="758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맑은 고딕"/>
              </a:rPr>
              <a:t>3. 요구 사항 분석</a:t>
            </a:r>
            <a:endParaRPr lang="en-US" sz="4400" b="0" strike="noStrike" spc="-1">
              <a:latin typeface="Noto Sans CJK JP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504" y="885120"/>
            <a:ext cx="11232032" cy="5737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그림 3"/>
          <p:cNvPicPr/>
          <p:nvPr/>
        </p:nvPicPr>
        <p:blipFill>
          <a:blip r:embed="rId2"/>
          <a:stretch/>
        </p:blipFill>
        <p:spPr>
          <a:xfrm>
            <a:off x="2160" y="0"/>
            <a:ext cx="12186720" cy="6857280"/>
          </a:xfrm>
          <a:prstGeom prst="rect">
            <a:avLst/>
          </a:prstGeom>
          <a:ln>
            <a:noFill/>
          </a:ln>
        </p:spPr>
      </p:pic>
      <p:sp>
        <p:nvSpPr>
          <p:cNvPr id="168" name="CustomShape 1"/>
          <p:cNvSpPr/>
          <p:nvPr/>
        </p:nvSpPr>
        <p:spPr>
          <a:xfrm>
            <a:off x="838080" y="162000"/>
            <a:ext cx="10514880" cy="886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맑은 고딕"/>
              </a:rPr>
              <a:t>3. 요구 사항 분석</a:t>
            </a:r>
            <a:endParaRPr lang="en-US" sz="4400" b="0" strike="noStrike" spc="-1">
              <a:latin typeface="Noto Sans CJK JP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307" y="870817"/>
            <a:ext cx="11782425" cy="5884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그림 3"/>
          <p:cNvPicPr/>
          <p:nvPr/>
        </p:nvPicPr>
        <p:blipFill>
          <a:blip r:embed="rId2"/>
          <a:stretch/>
        </p:blipFill>
        <p:spPr>
          <a:xfrm>
            <a:off x="2160" y="0"/>
            <a:ext cx="12186720" cy="6857280"/>
          </a:xfrm>
          <a:prstGeom prst="rect">
            <a:avLst/>
          </a:prstGeom>
          <a:ln>
            <a:noFill/>
          </a:ln>
        </p:spPr>
      </p:pic>
      <p:sp>
        <p:nvSpPr>
          <p:cNvPr id="171" name="CustomShape 1"/>
          <p:cNvSpPr/>
          <p:nvPr/>
        </p:nvSpPr>
        <p:spPr>
          <a:xfrm>
            <a:off x="838080" y="162000"/>
            <a:ext cx="10514880" cy="886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맑은 고딕"/>
              </a:rPr>
              <a:t>3. 요구 사항 분석</a:t>
            </a:r>
            <a:endParaRPr lang="en-US" sz="4400" b="0" strike="noStrike" spc="-1">
              <a:latin typeface="Noto Sans CJK JP"/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394" y="944008"/>
            <a:ext cx="11095566" cy="5753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그림 3"/>
          <p:cNvPicPr/>
          <p:nvPr/>
        </p:nvPicPr>
        <p:blipFill>
          <a:blip r:embed="rId2"/>
          <a:stretch/>
        </p:blipFill>
        <p:spPr>
          <a:xfrm>
            <a:off x="2160" y="0"/>
            <a:ext cx="12186720" cy="6857280"/>
          </a:xfrm>
          <a:prstGeom prst="rect">
            <a:avLst/>
          </a:prstGeom>
          <a:ln>
            <a:noFill/>
          </a:ln>
        </p:spPr>
      </p:pic>
      <p:sp>
        <p:nvSpPr>
          <p:cNvPr id="174" name="CustomShape 1"/>
          <p:cNvSpPr/>
          <p:nvPr/>
        </p:nvSpPr>
        <p:spPr>
          <a:xfrm>
            <a:off x="838080" y="162000"/>
            <a:ext cx="10514880" cy="886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맑은 고딕"/>
              </a:rPr>
              <a:t>3. 요구 사항 분석</a:t>
            </a:r>
            <a:endParaRPr lang="en-US" sz="4400" b="0" strike="noStrike" spc="-1">
              <a:latin typeface="Noto Sans CJK JP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922" y="1048680"/>
            <a:ext cx="10234612" cy="56095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554</TotalTime>
  <Words>3223</Words>
  <Application>Microsoft Office PowerPoint</Application>
  <PresentationFormat>사용자 지정</PresentationFormat>
  <Paragraphs>1274</Paragraphs>
  <Slides>51</Slides>
  <Notes>30</Notes>
  <HiddenSlides>0</HiddenSlides>
  <MMClips>0</MMClips>
  <ScaleCrop>false</ScaleCrop>
  <HeadingPairs>
    <vt:vector size="4" baseType="variant">
      <vt:variant>
        <vt:lpstr>테마</vt:lpstr>
      </vt:variant>
      <vt:variant>
        <vt:i4>2</vt:i4>
      </vt:variant>
      <vt:variant>
        <vt:lpstr>슬라이드 제목</vt:lpstr>
      </vt:variant>
      <vt:variant>
        <vt:i4>51</vt:i4>
      </vt:variant>
    </vt:vector>
  </HeadingPairs>
  <TitlesOfParts>
    <vt:vector size="53" baseType="lpstr">
      <vt:lpstr>Office Theme</vt:lpstr>
      <vt:lpstr>Office Theme</vt:lpstr>
      <vt:lpstr>CROWD FUNDING</vt:lpstr>
      <vt:lpstr>PowerPoint 프레젠테이션</vt:lpstr>
      <vt:lpstr>PowerPoint 프레젠테이션</vt:lpstr>
      <vt:lpstr>1. 주제 선정 이유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4. 주요 기능 소개</vt:lpstr>
      <vt:lpstr>PowerPoint 프레젠테이션</vt:lpstr>
      <vt:lpstr>PowerPoint 프레젠테이션</vt:lpstr>
      <vt:lpstr>피드백 및 개선사항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EZEN FUN딩</dc:title>
  <dc:subject/>
  <dc:creator>현태찌잉</dc:creator>
  <dc:description/>
  <cp:lastModifiedBy>507-06</cp:lastModifiedBy>
  <cp:revision>87</cp:revision>
  <dcterms:created xsi:type="dcterms:W3CDTF">2020-02-04T14:16:01Z</dcterms:created>
  <dcterms:modified xsi:type="dcterms:W3CDTF">2020-02-25T08:15:00Z</dcterms:modified>
  <dc:language>ko-KR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119</vt:i4>
  </property>
  <property fmtid="{D5CDD505-2E9C-101B-9397-08002B2CF9AE}" pid="8" name="PresentationFormat">
    <vt:lpwstr>사용자 지정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196</vt:i4>
  </property>
</Properties>
</file>